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43"/>
  </p:notesMasterIdLst>
  <p:sldIdLst>
    <p:sldId id="256" r:id="rId5"/>
    <p:sldId id="264" r:id="rId6"/>
    <p:sldId id="292" r:id="rId7"/>
    <p:sldId id="265" r:id="rId8"/>
    <p:sldId id="258" r:id="rId9"/>
    <p:sldId id="296" r:id="rId10"/>
    <p:sldId id="280" r:id="rId11"/>
    <p:sldId id="298" r:id="rId12"/>
    <p:sldId id="295" r:id="rId13"/>
    <p:sldId id="266" r:id="rId14"/>
    <p:sldId id="308" r:id="rId15"/>
    <p:sldId id="314" r:id="rId16"/>
    <p:sldId id="315" r:id="rId17"/>
    <p:sldId id="316" r:id="rId18"/>
    <p:sldId id="317" r:id="rId19"/>
    <p:sldId id="318" r:id="rId20"/>
    <p:sldId id="319" r:id="rId21"/>
    <p:sldId id="320" r:id="rId22"/>
    <p:sldId id="321" r:id="rId23"/>
    <p:sldId id="322" r:id="rId24"/>
    <p:sldId id="324" r:id="rId25"/>
    <p:sldId id="330" r:id="rId26"/>
    <p:sldId id="333" r:id="rId27"/>
    <p:sldId id="332" r:id="rId28"/>
    <p:sldId id="331" r:id="rId29"/>
    <p:sldId id="329" r:id="rId30"/>
    <p:sldId id="325" r:id="rId31"/>
    <p:sldId id="290" r:id="rId32"/>
    <p:sldId id="327" r:id="rId33"/>
    <p:sldId id="326" r:id="rId34"/>
    <p:sldId id="335" r:id="rId35"/>
    <p:sldId id="328" r:id="rId36"/>
    <p:sldId id="323" r:id="rId37"/>
    <p:sldId id="309" r:id="rId38"/>
    <p:sldId id="312" r:id="rId39"/>
    <p:sldId id="310" r:id="rId40"/>
    <p:sldId id="311" r:id="rId41"/>
    <p:sldId id="313" r:id="rId42"/>
  </p:sldIdLst>
  <p:sldSz cx="12192000" cy="6858000"/>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Reed" initials="TR" lastIdx="11" clrIdx="0">
    <p:extLst>
      <p:ext uri="{19B8F6BF-5375-455C-9EA6-DF929625EA0E}">
        <p15:presenceInfo xmlns:p15="http://schemas.microsoft.com/office/powerpoint/2012/main" userId="S-1-5-21-4161449151-3199555679-2224323722-70956" providerId="AD"/>
      </p:ext>
    </p:extLst>
  </p:cmAuthor>
  <p:cmAuthor id="2" name="Douglas Tetrault" initials="DT" lastIdx="12" clrIdx="1">
    <p:extLst>
      <p:ext uri="{19B8F6BF-5375-455C-9EA6-DF929625EA0E}">
        <p15:presenceInfo xmlns:p15="http://schemas.microsoft.com/office/powerpoint/2012/main" userId="S-1-5-21-1158103055-330171875-314601362-37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46" autoAdjust="0"/>
    <p:restoredTop sz="78074" autoAdjust="0"/>
  </p:normalViewPr>
  <p:slideViewPr>
    <p:cSldViewPr snapToGrid="0">
      <p:cViewPr varScale="1">
        <p:scale>
          <a:sx n="67" d="100"/>
          <a:sy n="67" d="100"/>
        </p:scale>
        <p:origin x="516" y="52"/>
      </p:cViewPr>
      <p:guideLst/>
    </p:cSldViewPr>
  </p:slideViewPr>
  <p:notesTextViewPr>
    <p:cViewPr>
      <p:scale>
        <a:sx n="1" d="1"/>
        <a:sy n="1" d="1"/>
      </p:scale>
      <p:origin x="0" y="0"/>
    </p:cViewPr>
  </p:notesTextViewPr>
  <p:notesViewPr>
    <p:cSldViewPr snapToGrid="0">
      <p:cViewPr varScale="1">
        <p:scale>
          <a:sx n="57" d="100"/>
          <a:sy n="57" d="100"/>
        </p:scale>
        <p:origin x="229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04040980384699"/>
          <c:y val="0"/>
          <c:w val="0.72077839907692698"/>
          <c:h val="0.88411012888449481"/>
        </c:manualLayout>
      </c:layout>
      <c:barChart>
        <c:barDir val="bar"/>
        <c:grouping val="clustered"/>
        <c:varyColors val="0"/>
        <c:ser>
          <c:idx val="0"/>
          <c:order val="0"/>
          <c:tx>
            <c:strRef>
              <c:f>Sheet1!$B$1</c:f>
              <c:strCache>
                <c:ptCount val="1"/>
                <c:pt idx="0">
                  <c:v>Disabling Condition</c:v>
                </c:pt>
              </c:strCache>
            </c:strRef>
          </c:tx>
          <c:spPr>
            <a:solidFill>
              <a:schemeClr val="accent1"/>
            </a:solidFill>
            <a:ln>
              <a:noFill/>
            </a:ln>
            <a:effectLst/>
          </c:spPr>
          <c:invertIfNegative val="0"/>
          <c:cat>
            <c:strRef>
              <c:f>Sheet1!$A$2:$A$5</c:f>
              <c:strCache>
                <c:ptCount val="4"/>
                <c:pt idx="0">
                  <c:v>PTSD</c:v>
                </c:pt>
                <c:pt idx="1">
                  <c:v>Major Depressive Disorder</c:v>
                </c:pt>
                <c:pt idx="2">
                  <c:v>Substance Abuse Disorder</c:v>
                </c:pt>
                <c:pt idx="3">
                  <c:v>Cardiovascular Disease</c:v>
                </c:pt>
              </c:strCache>
            </c:strRef>
          </c:cat>
          <c:val>
            <c:numRef>
              <c:f>Sheet1!$B$2:$B$5</c:f>
              <c:numCache>
                <c:formatCode>General</c:formatCode>
                <c:ptCount val="4"/>
                <c:pt idx="0">
                  <c:v>9513</c:v>
                </c:pt>
                <c:pt idx="1">
                  <c:v>20217</c:v>
                </c:pt>
                <c:pt idx="2">
                  <c:v>25053</c:v>
                </c:pt>
                <c:pt idx="3">
                  <c:v>26797</c:v>
                </c:pt>
              </c:numCache>
            </c:numRef>
          </c:val>
          <c:extLst>
            <c:ext xmlns:c16="http://schemas.microsoft.com/office/drawing/2014/chart" uri="{C3380CC4-5D6E-409C-BE32-E72D297353CC}">
              <c16:uniqueId val="{00000000-BB5B-4CB5-88F7-6007B43BF280}"/>
            </c:ext>
          </c:extLst>
        </c:ser>
        <c:dLbls>
          <c:showLegendKey val="0"/>
          <c:showVal val="0"/>
          <c:showCatName val="0"/>
          <c:showSerName val="0"/>
          <c:showPercent val="0"/>
          <c:showBubbleSize val="0"/>
        </c:dLbls>
        <c:gapWidth val="182"/>
        <c:axId val="141701552"/>
        <c:axId val="229373648"/>
      </c:barChart>
      <c:catAx>
        <c:axId val="141701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9373648"/>
        <c:crosses val="autoZero"/>
        <c:auto val="1"/>
        <c:lblAlgn val="ctr"/>
        <c:lblOffset val="100"/>
        <c:noMultiLvlLbl val="0"/>
      </c:catAx>
      <c:valAx>
        <c:axId val="229373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70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28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100" y="0"/>
            <a:ext cx="3070860" cy="452814"/>
          </a:xfrm>
          <a:prstGeom prst="rect">
            <a:avLst/>
          </a:prstGeom>
        </p:spPr>
        <p:txBody>
          <a:bodyPr vert="horz" lIns="91440" tIns="45720" rIns="91440" bIns="45720" rtlCol="0"/>
          <a:lstStyle>
            <a:lvl1pPr algn="r">
              <a:defRPr sz="1200"/>
            </a:lvl1pPr>
          </a:lstStyle>
          <a:p>
            <a:fld id="{43D3D293-5F29-45E3-9C87-1F503A05D46C}" type="datetimeFigureOut">
              <a:rPr lang="en-US" smtClean="0"/>
              <a:t>2/11/2021</a:t>
            </a:fld>
            <a:endParaRPr lang="en-US"/>
          </a:p>
        </p:txBody>
      </p:sp>
      <p:sp>
        <p:nvSpPr>
          <p:cNvPr id="4" name="Slide Image Placeholder 3"/>
          <p:cNvSpPr>
            <a:spLocks noGrp="1" noRot="1" noChangeAspect="1"/>
          </p:cNvSpPr>
          <p:nvPr>
            <p:ph type="sldImg" idx="2"/>
          </p:nvPr>
        </p:nvSpPr>
        <p:spPr>
          <a:xfrm>
            <a:off x="836613" y="1128713"/>
            <a:ext cx="5413375" cy="3044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660" y="4343252"/>
            <a:ext cx="5669280" cy="355356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2125"/>
            <a:ext cx="3070860" cy="4528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572125"/>
            <a:ext cx="3070860" cy="452813"/>
          </a:xfrm>
          <a:prstGeom prst="rect">
            <a:avLst/>
          </a:prstGeom>
        </p:spPr>
        <p:txBody>
          <a:bodyPr vert="horz" lIns="91440" tIns="45720" rIns="91440" bIns="45720" rtlCol="0" anchor="b"/>
          <a:lstStyle>
            <a:lvl1pPr algn="r">
              <a:defRPr sz="1200"/>
            </a:lvl1pPr>
          </a:lstStyle>
          <a:p>
            <a:fld id="{DF3E1B23-8FA6-44A9-A8A0-B97F56C5F514}" type="slidenum">
              <a:rPr lang="en-US" smtClean="0"/>
              <a:t>‹#›</a:t>
            </a:fld>
            <a:endParaRPr lang="en-US"/>
          </a:p>
        </p:txBody>
      </p:sp>
    </p:spTree>
    <p:extLst>
      <p:ext uri="{BB962C8B-B14F-4D97-AF65-F5344CB8AC3E}">
        <p14:creationId xmlns:p14="http://schemas.microsoft.com/office/powerpoint/2010/main" val="217589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1</a:t>
            </a:fld>
            <a:endParaRPr lang="en-US"/>
          </a:p>
        </p:txBody>
      </p:sp>
    </p:spTree>
    <p:extLst>
      <p:ext uri="{BB962C8B-B14F-4D97-AF65-F5344CB8AC3E}">
        <p14:creationId xmlns:p14="http://schemas.microsoft.com/office/powerpoint/2010/main" val="190061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10</a:t>
            </a:fld>
            <a:endParaRPr lang="en-US"/>
          </a:p>
        </p:txBody>
      </p:sp>
    </p:spTree>
    <p:extLst>
      <p:ext uri="{BB962C8B-B14F-4D97-AF65-F5344CB8AC3E}">
        <p14:creationId xmlns:p14="http://schemas.microsoft.com/office/powerpoint/2010/main" val="36385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11</a:t>
            </a:fld>
            <a:endParaRPr lang="en-US"/>
          </a:p>
        </p:txBody>
      </p:sp>
    </p:spTree>
    <p:extLst>
      <p:ext uri="{BB962C8B-B14F-4D97-AF65-F5344CB8AC3E}">
        <p14:creationId xmlns:p14="http://schemas.microsoft.com/office/powerpoint/2010/main" val="113237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12</a:t>
            </a:fld>
            <a:endParaRPr lang="en-US"/>
          </a:p>
        </p:txBody>
      </p:sp>
    </p:spTree>
    <p:extLst>
      <p:ext uri="{BB962C8B-B14F-4D97-AF65-F5344CB8AC3E}">
        <p14:creationId xmlns:p14="http://schemas.microsoft.com/office/powerpoint/2010/main" val="236253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13</a:t>
            </a:fld>
            <a:endParaRPr lang="en-US"/>
          </a:p>
        </p:txBody>
      </p:sp>
    </p:spTree>
    <p:extLst>
      <p:ext uri="{BB962C8B-B14F-4D97-AF65-F5344CB8AC3E}">
        <p14:creationId xmlns:p14="http://schemas.microsoft.com/office/powerpoint/2010/main" val="2157163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14</a:t>
            </a:fld>
            <a:endParaRPr lang="en-US"/>
          </a:p>
        </p:txBody>
      </p:sp>
    </p:spTree>
    <p:extLst>
      <p:ext uri="{BB962C8B-B14F-4D97-AF65-F5344CB8AC3E}">
        <p14:creationId xmlns:p14="http://schemas.microsoft.com/office/powerpoint/2010/main" val="216918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15</a:t>
            </a:fld>
            <a:endParaRPr lang="en-US"/>
          </a:p>
        </p:txBody>
      </p:sp>
    </p:spTree>
    <p:extLst>
      <p:ext uri="{BB962C8B-B14F-4D97-AF65-F5344CB8AC3E}">
        <p14:creationId xmlns:p14="http://schemas.microsoft.com/office/powerpoint/2010/main" val="43908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EBB7B-A17B-404B-B1EF-D202DA20C1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50D8E0BB-D8D0-4BF6-9AE0-4D868C0D32C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SSVF Health Care Navigators</a:t>
            </a:r>
          </a:p>
        </p:txBody>
      </p:sp>
    </p:spTree>
    <p:extLst>
      <p:ext uri="{BB962C8B-B14F-4D97-AF65-F5344CB8AC3E}">
        <p14:creationId xmlns:p14="http://schemas.microsoft.com/office/powerpoint/2010/main" val="1420754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17</a:t>
            </a:fld>
            <a:endParaRPr lang="en-US"/>
          </a:p>
        </p:txBody>
      </p:sp>
    </p:spTree>
    <p:extLst>
      <p:ext uri="{BB962C8B-B14F-4D97-AF65-F5344CB8AC3E}">
        <p14:creationId xmlns:p14="http://schemas.microsoft.com/office/powerpoint/2010/main" val="1710274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18</a:t>
            </a:fld>
            <a:endParaRPr lang="en-US"/>
          </a:p>
        </p:txBody>
      </p:sp>
    </p:spTree>
    <p:extLst>
      <p:ext uri="{BB962C8B-B14F-4D97-AF65-F5344CB8AC3E}">
        <p14:creationId xmlns:p14="http://schemas.microsoft.com/office/powerpoint/2010/main" val="1777417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19</a:t>
            </a:fld>
            <a:endParaRPr lang="en-US"/>
          </a:p>
        </p:txBody>
      </p:sp>
    </p:spTree>
    <p:extLst>
      <p:ext uri="{BB962C8B-B14F-4D97-AF65-F5344CB8AC3E}">
        <p14:creationId xmlns:p14="http://schemas.microsoft.com/office/powerpoint/2010/main" val="120024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2</a:t>
            </a:fld>
            <a:endParaRPr lang="en-US"/>
          </a:p>
        </p:txBody>
      </p:sp>
    </p:spTree>
    <p:extLst>
      <p:ext uri="{BB962C8B-B14F-4D97-AF65-F5344CB8AC3E}">
        <p14:creationId xmlns:p14="http://schemas.microsoft.com/office/powerpoint/2010/main" val="1872477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20</a:t>
            </a:fld>
            <a:endParaRPr lang="en-US"/>
          </a:p>
        </p:txBody>
      </p:sp>
    </p:spTree>
    <p:extLst>
      <p:ext uri="{BB962C8B-B14F-4D97-AF65-F5344CB8AC3E}">
        <p14:creationId xmlns:p14="http://schemas.microsoft.com/office/powerpoint/2010/main" val="767020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21</a:t>
            </a:fld>
            <a:endParaRPr lang="en-US"/>
          </a:p>
        </p:txBody>
      </p:sp>
    </p:spTree>
    <p:extLst>
      <p:ext uri="{BB962C8B-B14F-4D97-AF65-F5344CB8AC3E}">
        <p14:creationId xmlns:p14="http://schemas.microsoft.com/office/powerpoint/2010/main" val="1559238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22</a:t>
            </a:fld>
            <a:endParaRPr lang="en-US"/>
          </a:p>
        </p:txBody>
      </p:sp>
    </p:spTree>
    <p:extLst>
      <p:ext uri="{BB962C8B-B14F-4D97-AF65-F5344CB8AC3E}">
        <p14:creationId xmlns:p14="http://schemas.microsoft.com/office/powerpoint/2010/main" val="835989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23</a:t>
            </a:fld>
            <a:endParaRPr lang="en-US"/>
          </a:p>
        </p:txBody>
      </p:sp>
    </p:spTree>
    <p:extLst>
      <p:ext uri="{BB962C8B-B14F-4D97-AF65-F5344CB8AC3E}">
        <p14:creationId xmlns:p14="http://schemas.microsoft.com/office/powerpoint/2010/main" val="276290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24</a:t>
            </a:fld>
            <a:endParaRPr lang="en-US"/>
          </a:p>
        </p:txBody>
      </p:sp>
    </p:spTree>
    <p:extLst>
      <p:ext uri="{BB962C8B-B14F-4D97-AF65-F5344CB8AC3E}">
        <p14:creationId xmlns:p14="http://schemas.microsoft.com/office/powerpoint/2010/main" val="2329886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25</a:t>
            </a:fld>
            <a:endParaRPr lang="en-US"/>
          </a:p>
        </p:txBody>
      </p:sp>
    </p:spTree>
    <p:extLst>
      <p:ext uri="{BB962C8B-B14F-4D97-AF65-F5344CB8AC3E}">
        <p14:creationId xmlns:p14="http://schemas.microsoft.com/office/powerpoint/2010/main" val="2742360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26</a:t>
            </a:fld>
            <a:endParaRPr lang="en-US"/>
          </a:p>
        </p:txBody>
      </p:sp>
    </p:spTree>
    <p:extLst>
      <p:ext uri="{BB962C8B-B14F-4D97-AF65-F5344CB8AC3E}">
        <p14:creationId xmlns:p14="http://schemas.microsoft.com/office/powerpoint/2010/main" val="1588704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27</a:t>
            </a:fld>
            <a:endParaRPr lang="en-US"/>
          </a:p>
        </p:txBody>
      </p:sp>
    </p:spTree>
    <p:extLst>
      <p:ext uri="{BB962C8B-B14F-4D97-AF65-F5344CB8AC3E}">
        <p14:creationId xmlns:p14="http://schemas.microsoft.com/office/powerpoint/2010/main" val="3880990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28</a:t>
            </a:fld>
            <a:endParaRPr lang="en-US"/>
          </a:p>
        </p:txBody>
      </p:sp>
    </p:spTree>
    <p:extLst>
      <p:ext uri="{BB962C8B-B14F-4D97-AF65-F5344CB8AC3E}">
        <p14:creationId xmlns:p14="http://schemas.microsoft.com/office/powerpoint/2010/main" val="3361593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29</a:t>
            </a:fld>
            <a:endParaRPr lang="en-US"/>
          </a:p>
        </p:txBody>
      </p:sp>
    </p:spTree>
    <p:extLst>
      <p:ext uri="{BB962C8B-B14F-4D97-AF65-F5344CB8AC3E}">
        <p14:creationId xmlns:p14="http://schemas.microsoft.com/office/powerpoint/2010/main" val="300682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3</a:t>
            </a:fld>
            <a:endParaRPr lang="en-US"/>
          </a:p>
        </p:txBody>
      </p:sp>
    </p:spTree>
    <p:extLst>
      <p:ext uri="{BB962C8B-B14F-4D97-AF65-F5344CB8AC3E}">
        <p14:creationId xmlns:p14="http://schemas.microsoft.com/office/powerpoint/2010/main" val="1524670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30</a:t>
            </a:fld>
            <a:endParaRPr lang="en-US"/>
          </a:p>
        </p:txBody>
      </p:sp>
    </p:spTree>
    <p:extLst>
      <p:ext uri="{BB962C8B-B14F-4D97-AF65-F5344CB8AC3E}">
        <p14:creationId xmlns:p14="http://schemas.microsoft.com/office/powerpoint/2010/main" val="224087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E1B23-8FA6-44A9-A8A0-B97F56C5F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751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32</a:t>
            </a:fld>
            <a:endParaRPr lang="en-US"/>
          </a:p>
        </p:txBody>
      </p:sp>
    </p:spTree>
    <p:extLst>
      <p:ext uri="{BB962C8B-B14F-4D97-AF65-F5344CB8AC3E}">
        <p14:creationId xmlns:p14="http://schemas.microsoft.com/office/powerpoint/2010/main" val="1688309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33</a:t>
            </a:fld>
            <a:endParaRPr lang="en-US"/>
          </a:p>
        </p:txBody>
      </p:sp>
    </p:spTree>
    <p:extLst>
      <p:ext uri="{BB962C8B-B14F-4D97-AF65-F5344CB8AC3E}">
        <p14:creationId xmlns:p14="http://schemas.microsoft.com/office/powerpoint/2010/main" val="944058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34</a:t>
            </a:fld>
            <a:endParaRPr lang="en-US"/>
          </a:p>
        </p:txBody>
      </p:sp>
    </p:spTree>
    <p:extLst>
      <p:ext uri="{BB962C8B-B14F-4D97-AF65-F5344CB8AC3E}">
        <p14:creationId xmlns:p14="http://schemas.microsoft.com/office/powerpoint/2010/main" val="2875356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35</a:t>
            </a:fld>
            <a:endParaRPr lang="en-US"/>
          </a:p>
        </p:txBody>
      </p:sp>
    </p:spTree>
    <p:extLst>
      <p:ext uri="{BB962C8B-B14F-4D97-AF65-F5344CB8AC3E}">
        <p14:creationId xmlns:p14="http://schemas.microsoft.com/office/powerpoint/2010/main" val="2900498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D1095-9D7D-4D6B-9734-60EF6BE9281E}"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57339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D1095-9D7D-4D6B-9734-60EF6BE9281E}"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173330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D1095-9D7D-4D6B-9734-60EF6BE9281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6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4</a:t>
            </a:fld>
            <a:endParaRPr lang="en-US"/>
          </a:p>
        </p:txBody>
      </p:sp>
    </p:spTree>
    <p:extLst>
      <p:ext uri="{BB962C8B-B14F-4D97-AF65-F5344CB8AC3E}">
        <p14:creationId xmlns:p14="http://schemas.microsoft.com/office/powerpoint/2010/main" val="46745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5</a:t>
            </a:fld>
            <a:endParaRPr lang="en-US"/>
          </a:p>
        </p:txBody>
      </p:sp>
    </p:spTree>
    <p:extLst>
      <p:ext uri="{BB962C8B-B14F-4D97-AF65-F5344CB8AC3E}">
        <p14:creationId xmlns:p14="http://schemas.microsoft.com/office/powerpoint/2010/main" val="230713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6</a:t>
            </a:fld>
            <a:endParaRPr lang="en-US"/>
          </a:p>
        </p:txBody>
      </p:sp>
    </p:spTree>
    <p:extLst>
      <p:ext uri="{BB962C8B-B14F-4D97-AF65-F5344CB8AC3E}">
        <p14:creationId xmlns:p14="http://schemas.microsoft.com/office/powerpoint/2010/main" val="54294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7</a:t>
            </a:fld>
            <a:endParaRPr lang="en-US"/>
          </a:p>
        </p:txBody>
      </p:sp>
    </p:spTree>
    <p:extLst>
      <p:ext uri="{BB962C8B-B14F-4D97-AF65-F5344CB8AC3E}">
        <p14:creationId xmlns:p14="http://schemas.microsoft.com/office/powerpoint/2010/main" val="280699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8</a:t>
            </a:fld>
            <a:endParaRPr lang="en-US"/>
          </a:p>
        </p:txBody>
      </p:sp>
    </p:spTree>
    <p:extLst>
      <p:ext uri="{BB962C8B-B14F-4D97-AF65-F5344CB8AC3E}">
        <p14:creationId xmlns:p14="http://schemas.microsoft.com/office/powerpoint/2010/main" val="289707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E1B23-8FA6-44A9-A8A0-B97F56C5F514}" type="slidenum">
              <a:rPr lang="en-US" smtClean="0"/>
              <a:t>9</a:t>
            </a:fld>
            <a:endParaRPr lang="en-US"/>
          </a:p>
        </p:txBody>
      </p:sp>
    </p:spTree>
    <p:extLst>
      <p:ext uri="{BB962C8B-B14F-4D97-AF65-F5344CB8AC3E}">
        <p14:creationId xmlns:p14="http://schemas.microsoft.com/office/powerpoint/2010/main" val="210221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31E040-59D5-41CA-91C8-E54BA89D4D88}"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100423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1E040-59D5-41CA-91C8-E54BA89D4D88}"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237357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1E040-59D5-41CA-91C8-E54BA89D4D88}"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2614732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dirty="0"/>
              <a:t>Click to edit Master title style</a:t>
            </a:r>
          </a:p>
        </p:txBody>
      </p:sp>
      <p:sp>
        <p:nvSpPr>
          <p:cNvPr id="6" name="Content Placeholder 2"/>
          <p:cNvSpPr>
            <a:spLocks noGrp="1"/>
          </p:cNvSpPr>
          <p:nvPr>
            <p:ph idx="1"/>
          </p:nvPr>
        </p:nvSpPr>
        <p:spPr>
          <a:xfrm>
            <a:off x="1320800" y="1143000"/>
            <a:ext cx="102616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8"/>
          <p:cNvSpPr>
            <a:spLocks noGrp="1"/>
          </p:cNvSpPr>
          <p:nvPr>
            <p:ph type="dt" sz="half" idx="10"/>
          </p:nvPr>
        </p:nvSpPr>
        <p:spPr/>
        <p:txBody>
          <a:bodyPr/>
          <a:lstStyle>
            <a:lvl1pPr>
              <a:defRPr/>
            </a:lvl1pPr>
          </a:lstStyle>
          <a:p>
            <a:pPr>
              <a:defRPr/>
            </a:pPr>
            <a:r>
              <a:rPr lang="en-US" dirty="0"/>
              <a:t>August 2020</a:t>
            </a:r>
          </a:p>
        </p:txBody>
      </p:sp>
      <p:sp>
        <p:nvSpPr>
          <p:cNvPr id="5" name="Footer Placeholder 9"/>
          <p:cNvSpPr>
            <a:spLocks noGrp="1"/>
          </p:cNvSpPr>
          <p:nvPr>
            <p:ph type="ftr" sz="quarter" idx="11"/>
          </p:nvPr>
        </p:nvSpPr>
        <p:spPr/>
        <p:txBody>
          <a:bodyPr/>
          <a:lstStyle>
            <a:lvl1pPr>
              <a:defRPr/>
            </a:lvl1pPr>
          </a:lstStyle>
          <a:p>
            <a:pPr>
              <a:defRPr/>
            </a:pPr>
            <a:r>
              <a:rPr lang="en-US" dirty="0"/>
              <a:t>HUD-VASH and SSVF</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pPr/>
              <a:t>‹#›</a:t>
            </a:fld>
            <a:endParaRPr lang="en-US" altLang="en-US" dirty="0"/>
          </a:p>
        </p:txBody>
      </p:sp>
    </p:spTree>
    <p:extLst>
      <p:ext uri="{BB962C8B-B14F-4D97-AF65-F5344CB8AC3E}">
        <p14:creationId xmlns:p14="http://schemas.microsoft.com/office/powerpoint/2010/main" val="367574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09600" y="6553200"/>
            <a:ext cx="2844800" cy="304800"/>
          </a:xfrm>
        </p:spPr>
        <p:txBody>
          <a:bodyPr/>
          <a:lstStyle>
            <a:lvl1pPr>
              <a:defRPr/>
            </a:lvl1pPr>
          </a:lstStyle>
          <a:p>
            <a:pPr>
              <a:defRPr/>
            </a:pPr>
            <a:r>
              <a:rPr lang="en-US" dirty="0"/>
              <a:t>November 6, 2020</a:t>
            </a:r>
          </a:p>
        </p:txBody>
      </p:sp>
      <p:sp>
        <p:nvSpPr>
          <p:cNvPr id="11" name="Footer Placeholder 9"/>
          <p:cNvSpPr>
            <a:spLocks noGrp="1"/>
          </p:cNvSpPr>
          <p:nvPr>
            <p:ph type="ftr" sz="quarter" idx="11"/>
          </p:nvPr>
        </p:nvSpPr>
        <p:spPr>
          <a:xfrm>
            <a:off x="3962400" y="6553200"/>
            <a:ext cx="5181600" cy="304800"/>
          </a:xfrm>
        </p:spPr>
        <p:txBody>
          <a:bodyPr/>
          <a:lstStyle>
            <a:lvl1pPr>
              <a:defRPr/>
            </a:lvl1pPr>
          </a:lstStyle>
          <a:p>
            <a:pPr>
              <a:defRPr/>
            </a:pPr>
            <a:r>
              <a:rPr lang="en-US" dirty="0"/>
              <a:t>SSVF Health Care Navigators</a:t>
            </a:r>
          </a:p>
        </p:txBody>
      </p:sp>
      <p:sp>
        <p:nvSpPr>
          <p:cNvPr id="18" name="Slide Number Placeholder 10"/>
          <p:cNvSpPr>
            <a:spLocks noGrp="1"/>
          </p:cNvSpPr>
          <p:nvPr>
            <p:ph type="sldNum" sz="quarter" idx="12"/>
          </p:nvPr>
        </p:nvSpPr>
        <p:spPr>
          <a:xfrm>
            <a:off x="8737600" y="6553200"/>
            <a:ext cx="2844800" cy="304800"/>
          </a:xfrm>
        </p:spPr>
        <p:txBody>
          <a:bodyPr/>
          <a:lstStyle>
            <a:lvl1pPr>
              <a:defRPr/>
            </a:lvl1pPr>
          </a:lstStyle>
          <a:p>
            <a:fld id="{A829F25A-84D3-4F9E-BD6A-3ADD05BBF9F6}" type="slidenum">
              <a:rPr lang="en-US" altLang="en-US"/>
              <a:pPr/>
              <a:t>‹#›</a:t>
            </a:fld>
            <a:endParaRPr lang="en-US" altLang="en-US" dirty="0"/>
          </a:p>
        </p:txBody>
      </p:sp>
      <p:sp>
        <p:nvSpPr>
          <p:cNvPr id="3" name="Content Placeholder 2"/>
          <p:cNvSpPr>
            <a:spLocks noGrp="1"/>
          </p:cNvSpPr>
          <p:nvPr>
            <p:ph sz="quarter" idx="13"/>
          </p:nvPr>
        </p:nvSpPr>
        <p:spPr>
          <a:xfrm>
            <a:off x="14224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67056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320800" y="198438"/>
            <a:ext cx="10261600" cy="487362"/>
          </a:xfrm>
          <a:prstGeom prst="rect">
            <a:avLst/>
          </a:prstGeom>
        </p:spPr>
        <p:txBody>
          <a:bodyPr vert="horz"/>
          <a:lstStyle>
            <a:lvl1pPr algn="l">
              <a:defRPr sz="1650" cap="all" baseline="0">
                <a:solidFill>
                  <a:schemeClr val="bg1"/>
                </a:solidFill>
                <a:latin typeface="Georgia"/>
              </a:defRPr>
            </a:lvl1pPr>
          </a:lstStyle>
          <a:p>
            <a:r>
              <a:rPr lang="en-US" dirty="0"/>
              <a:t>Click to edit Master title style</a:t>
            </a:r>
          </a:p>
        </p:txBody>
      </p:sp>
    </p:spTree>
    <p:extLst>
      <p:ext uri="{BB962C8B-B14F-4D97-AF65-F5344CB8AC3E}">
        <p14:creationId xmlns:p14="http://schemas.microsoft.com/office/powerpoint/2010/main" val="2999398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291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60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646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921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238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10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31E040-59D5-41CA-91C8-E54BA89D4D88}"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2455819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812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400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631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447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39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888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419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112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836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00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31E040-59D5-41CA-91C8-E54BA89D4D88}"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988184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224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38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48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073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707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125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412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46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584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72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31E040-59D5-41CA-91C8-E54BA89D4D88}"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1925628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036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103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604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326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271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552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44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31E040-59D5-41CA-91C8-E54BA89D4D88}" type="datetimeFigureOut">
              <a:rPr lang="en-US" smtClean="0"/>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344219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31E040-59D5-41CA-91C8-E54BA89D4D88}" type="datetimeFigureOut">
              <a:rPr lang="en-US" smtClean="0"/>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425680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1E040-59D5-41CA-91C8-E54BA89D4D88}" type="datetimeFigureOut">
              <a:rPr lang="en-US" smtClean="0"/>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73143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31E040-59D5-41CA-91C8-E54BA89D4D88}"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230697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31E040-59D5-41CA-91C8-E54BA89D4D88}"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93C2-53C7-4003-BDB2-CF8D70349913}" type="slidenum">
              <a:rPr lang="en-US" smtClean="0"/>
              <a:t>‹#›</a:t>
            </a:fld>
            <a:endParaRPr lang="en-US"/>
          </a:p>
        </p:txBody>
      </p:sp>
    </p:spTree>
    <p:extLst>
      <p:ext uri="{BB962C8B-B14F-4D97-AF65-F5344CB8AC3E}">
        <p14:creationId xmlns:p14="http://schemas.microsoft.com/office/powerpoint/2010/main" val="21342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1E040-59D5-41CA-91C8-E54BA89D4D88}" type="datetimeFigureOut">
              <a:rPr lang="en-US" smtClean="0"/>
              <a:t>2/11/2021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393C2-53C7-4003-BDB2-CF8D70349913}" type="slidenum">
              <a:rPr lang="en-US" smtClean="0"/>
              <a:t>‹#›</a:t>
            </a:fld>
            <a:endParaRPr lang="en-US"/>
          </a:p>
        </p:txBody>
      </p:sp>
    </p:spTree>
    <p:extLst>
      <p:ext uri="{BB962C8B-B14F-4D97-AF65-F5344CB8AC3E}">
        <p14:creationId xmlns:p14="http://schemas.microsoft.com/office/powerpoint/2010/main" val="373269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4517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5893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EFD8E-257E-4572-9B53-4C220B6AB8DC}" type="datetimeFigureOut">
              <a:rPr lang="en-US" smtClean="0">
                <a:solidFill>
                  <a:prstClr val="black">
                    <a:tint val="75000"/>
                  </a:prstClr>
                </a:solidFill>
              </a:rPr>
              <a:pPr/>
              <a:t>2/11/2021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3E854-8841-443F-8EAF-5877DCC54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932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755" y="0"/>
            <a:ext cx="10540180" cy="1759974"/>
          </a:xfrm>
          <a:solidFill>
            <a:schemeClr val="accent1">
              <a:lumMod val="20000"/>
              <a:lumOff val="80000"/>
            </a:schemeClr>
          </a:solidFill>
        </p:spPr>
        <p:txBody>
          <a:bodyPr>
            <a:noAutofit/>
          </a:bodyPr>
          <a:lstStyle/>
          <a:p>
            <a:r>
              <a:rPr lang="en-US" sz="4300" b="1" dirty="0">
                <a:latin typeface="Arial Narrow" panose="020B0606020202030204" pitchFamily="34" charset="0"/>
              </a:rPr>
              <a:t>SSVF Health </a:t>
            </a:r>
            <a:r>
              <a:rPr lang="en-US" sz="4300" b="1">
                <a:latin typeface="Arial Narrow" panose="020B0606020202030204" pitchFamily="34" charset="0"/>
              </a:rPr>
              <a:t>Care Navigator</a:t>
            </a:r>
            <a:br>
              <a:rPr lang="en-US" sz="4300" b="1" dirty="0">
                <a:latin typeface="Arial Narrow" panose="020B0606020202030204" pitchFamily="34" charset="0"/>
              </a:rPr>
            </a:br>
            <a:r>
              <a:rPr lang="en-US" sz="4300" b="1" dirty="0">
                <a:latin typeface="Arial Narrow" panose="020B0606020202030204" pitchFamily="34" charset="0"/>
              </a:rPr>
              <a:t>Community of Practice</a:t>
            </a:r>
          </a:p>
        </p:txBody>
      </p:sp>
      <p:sp>
        <p:nvSpPr>
          <p:cNvPr id="3" name="Subtitle 2"/>
          <p:cNvSpPr>
            <a:spLocks noGrp="1"/>
          </p:cNvSpPr>
          <p:nvPr>
            <p:ph type="subTitle" idx="1"/>
          </p:nvPr>
        </p:nvSpPr>
        <p:spPr>
          <a:xfrm>
            <a:off x="1415845" y="1843915"/>
            <a:ext cx="9144000" cy="747771"/>
          </a:xfrm>
        </p:spPr>
        <p:txBody>
          <a:bodyPr>
            <a:noAutofit/>
          </a:bodyPr>
          <a:lstStyle/>
          <a:p>
            <a:r>
              <a:rPr lang="en-US" sz="3200" b="1" dirty="0">
                <a:latin typeface="Arial Narrow" panose="020B0606020202030204" pitchFamily="34" charset="0"/>
              </a:rPr>
              <a:t>Session #1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645" y="2395041"/>
            <a:ext cx="10058400" cy="4029078"/>
          </a:xfrm>
          <a:prstGeom prst="rect">
            <a:avLst/>
          </a:prstGeom>
        </p:spPr>
      </p:pic>
    </p:spTree>
    <p:extLst>
      <p:ext uri="{BB962C8B-B14F-4D97-AF65-F5344CB8AC3E}">
        <p14:creationId xmlns:p14="http://schemas.microsoft.com/office/powerpoint/2010/main" val="1070185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1295" y="1323832"/>
            <a:ext cx="9144000" cy="4360905"/>
          </a:xfrm>
          <a:solidFill>
            <a:schemeClr val="accent1">
              <a:lumMod val="20000"/>
              <a:lumOff val="80000"/>
            </a:schemeClr>
          </a:solidFill>
        </p:spPr>
        <p:txBody>
          <a:bodyPr>
            <a:normAutofit/>
          </a:bodyPr>
          <a:lstStyle/>
          <a:p>
            <a:r>
              <a:rPr lang="en-US" sz="7200" b="1" dirty="0">
                <a:latin typeface="Arial Narrow" panose="020B0606020202030204" pitchFamily="34" charset="0"/>
              </a:rPr>
              <a:t>Health Care Navigator Role</a:t>
            </a:r>
            <a:br>
              <a:rPr lang="en-US" sz="7200" b="1" dirty="0">
                <a:latin typeface="Arial Narrow" panose="020B0606020202030204" pitchFamily="34" charset="0"/>
              </a:rPr>
            </a:br>
            <a:endParaRPr lang="en-US" sz="7200" b="1" dirty="0">
              <a:latin typeface="Arial Narrow" panose="020B0606020202030204" pitchFamily="34" charset="0"/>
            </a:endParaRPr>
          </a:p>
        </p:txBody>
      </p:sp>
    </p:spTree>
    <p:extLst>
      <p:ext uri="{BB962C8B-B14F-4D97-AF65-F5344CB8AC3E}">
        <p14:creationId xmlns:p14="http://schemas.microsoft.com/office/powerpoint/2010/main" val="7539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733147"/>
            <a:ext cx="11218408" cy="4988327"/>
          </a:xfrm>
        </p:spPr>
        <p:txBody>
          <a:bodyPr>
            <a:normAutofit lnSpcReduction="10000"/>
          </a:bodyPr>
          <a:lstStyle/>
          <a:p>
            <a:r>
              <a:rPr lang="en-US" sz="3200" dirty="0">
                <a:solidFill>
                  <a:schemeClr val="tx1"/>
                </a:solidFill>
                <a:latin typeface="Arial Narrow" panose="020B0606020202030204" pitchFamily="34" charset="0"/>
              </a:rPr>
              <a:t>SSVF health care navigators will work with Veterans on a variety of issues to assist them in identifying and overcoming challenges to accessing the healthcare system or adhering to recommended health care plans</a:t>
            </a:r>
          </a:p>
          <a:p>
            <a:endParaRPr lang="en-US" sz="3200" dirty="0">
              <a:solidFill>
                <a:schemeClr val="tx1"/>
              </a:solidFill>
              <a:latin typeface="Arial Narrow" panose="020B0606020202030204" pitchFamily="34" charset="0"/>
            </a:endParaRPr>
          </a:p>
          <a:p>
            <a:r>
              <a:rPr lang="en-US" sz="3200" dirty="0">
                <a:solidFill>
                  <a:schemeClr val="tx1"/>
                </a:solidFill>
                <a:latin typeface="Arial Narrow" panose="020B0606020202030204" pitchFamily="34" charset="0"/>
              </a:rPr>
              <a:t>SSVF health care navigators are (or will be) trained  to assist Veterans with the following:</a:t>
            </a:r>
          </a:p>
          <a:p>
            <a:pPr lvl="1"/>
            <a:r>
              <a:rPr lang="en-US" sz="3200" dirty="0">
                <a:latin typeface="Arial Narrow" panose="020B0606020202030204" pitchFamily="34" charset="0"/>
              </a:rPr>
              <a:t>Gaining access to health care including </a:t>
            </a:r>
            <a:r>
              <a:rPr lang="en-US" sz="3200" b="1" i="1" dirty="0">
                <a:latin typeface="Arial Narrow" panose="020B0606020202030204" pitchFamily="34" charset="0"/>
              </a:rPr>
              <a:t>COVID vaccinations </a:t>
            </a:r>
          </a:p>
          <a:p>
            <a:pPr lvl="1"/>
            <a:r>
              <a:rPr lang="en-US" sz="3200" dirty="0">
                <a:latin typeface="Arial Narrow" panose="020B0606020202030204" pitchFamily="34" charset="0"/>
              </a:rPr>
              <a:t>Supporting health care plans by identifying barriers  to care and supporting Veteran in accessing care</a:t>
            </a:r>
          </a:p>
          <a:p>
            <a:pPr lvl="1"/>
            <a:r>
              <a:rPr lang="en-US" sz="3200" dirty="0">
                <a:latin typeface="Arial Narrow" panose="020B0606020202030204" pitchFamily="34" charset="0"/>
              </a:rPr>
              <a:t>Providing education on wellness related topics</a:t>
            </a:r>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11</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What is a Health Care Navigator?</a:t>
            </a:r>
          </a:p>
        </p:txBody>
      </p:sp>
    </p:spTree>
    <p:extLst>
      <p:ext uri="{BB962C8B-B14F-4D97-AF65-F5344CB8AC3E}">
        <p14:creationId xmlns:p14="http://schemas.microsoft.com/office/powerpoint/2010/main" val="1725619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733147"/>
            <a:ext cx="11218408" cy="4988327"/>
          </a:xfrm>
        </p:spPr>
        <p:txBody>
          <a:bodyPr>
            <a:normAutofit fontScale="92500" lnSpcReduction="10000"/>
          </a:bodyPr>
          <a:lstStyle/>
          <a:p>
            <a:pPr marL="0" indent="0">
              <a:buNone/>
            </a:pPr>
            <a:r>
              <a:rPr lang="en-US" sz="3200" b="1" dirty="0">
                <a:solidFill>
                  <a:schemeClr val="tx1"/>
                </a:solidFill>
                <a:latin typeface="Arial Narrow" panose="020B0606020202030204" pitchFamily="34" charset="0"/>
              </a:rPr>
              <a:t>Assist Veterans in accessing healthcare systems</a:t>
            </a:r>
          </a:p>
          <a:p>
            <a:pPr lvl="1"/>
            <a:r>
              <a:rPr lang="en-US" sz="3200" dirty="0">
                <a:latin typeface="Arial Narrow" panose="020B0606020202030204" pitchFamily="34" charset="0"/>
              </a:rPr>
              <a:t>Work with the Veteran to identify a health navigation plan that meets the Veteran’s unique needs, choices and goals</a:t>
            </a:r>
          </a:p>
          <a:p>
            <a:pPr lvl="1"/>
            <a:r>
              <a:rPr lang="en-US" sz="3200" dirty="0">
                <a:latin typeface="Arial Narrow" panose="020B0606020202030204" pitchFamily="34" charset="0"/>
              </a:rPr>
              <a:t>Gaining entry to VA health care (including mental health care) or community care when Veterans are not interested in or eligible for VHA</a:t>
            </a:r>
          </a:p>
          <a:p>
            <a:pPr lvl="1"/>
            <a:r>
              <a:rPr lang="en-US" sz="3200" dirty="0">
                <a:latin typeface="Arial Narrow" panose="020B0606020202030204" pitchFamily="34" charset="0"/>
              </a:rPr>
              <a:t>Connecting Veterans to VA health care by working with the VAMC to facilitate enrollment</a:t>
            </a:r>
          </a:p>
          <a:p>
            <a:pPr lvl="1"/>
            <a:r>
              <a:rPr lang="en-US" sz="3200" dirty="0">
                <a:latin typeface="Arial Narrow" panose="020B0606020202030204" pitchFamily="34" charset="0"/>
              </a:rPr>
              <a:t>Helping with documentation and paperwork required for enrollment</a:t>
            </a:r>
          </a:p>
          <a:p>
            <a:pPr lvl="1"/>
            <a:r>
              <a:rPr lang="en-US" sz="3200" dirty="0">
                <a:latin typeface="Arial Narrow" panose="020B0606020202030204" pitchFamily="34" charset="0"/>
              </a:rPr>
              <a:t>Following up on enrollment progress to ensure that the Veteran is enrolled in VA or community health care services</a:t>
            </a:r>
          </a:p>
          <a:p>
            <a:pPr lvl="1"/>
            <a:r>
              <a:rPr lang="en-US" sz="3200" dirty="0">
                <a:latin typeface="Arial Narrow" panose="020B0606020202030204" pitchFamily="34" charset="0"/>
              </a:rPr>
              <a:t>Coordinating with health partners to ensure Veteran has access and can follow through with health care needs and plans and appointments</a:t>
            </a:r>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12</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What do SSVF HCNs do?  </a:t>
            </a:r>
          </a:p>
        </p:txBody>
      </p:sp>
    </p:spTree>
    <p:extLst>
      <p:ext uri="{BB962C8B-B14F-4D97-AF65-F5344CB8AC3E}">
        <p14:creationId xmlns:p14="http://schemas.microsoft.com/office/powerpoint/2010/main" val="360992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524001"/>
            <a:ext cx="11828008" cy="5197473"/>
          </a:xfrm>
        </p:spPr>
        <p:txBody>
          <a:bodyPr>
            <a:normAutofit/>
          </a:bodyPr>
          <a:lstStyle/>
          <a:p>
            <a:r>
              <a:rPr lang="en-US" sz="3200" dirty="0">
                <a:solidFill>
                  <a:schemeClr val="tx1"/>
                </a:solidFill>
                <a:latin typeface="Arial Narrow" panose="020B0606020202030204" pitchFamily="34" charset="0"/>
              </a:rPr>
              <a:t>Help Veterans get access to appointments when needed </a:t>
            </a:r>
          </a:p>
          <a:p>
            <a:r>
              <a:rPr lang="en-US" sz="3200" dirty="0">
                <a:solidFill>
                  <a:schemeClr val="tx1"/>
                </a:solidFill>
                <a:latin typeface="Arial Narrow" panose="020B0606020202030204" pitchFamily="34" charset="0"/>
              </a:rPr>
              <a:t>Assist Veterans in utilizing services, including preventative health care</a:t>
            </a:r>
          </a:p>
          <a:p>
            <a:r>
              <a:rPr lang="en-US" sz="3200" dirty="0">
                <a:solidFill>
                  <a:schemeClr val="tx1"/>
                </a:solidFill>
                <a:latin typeface="Arial Narrow" panose="020B0606020202030204" pitchFamily="34" charset="0"/>
              </a:rPr>
              <a:t>Help Veterans identify barriers to recommended health care plans</a:t>
            </a:r>
          </a:p>
          <a:p>
            <a:r>
              <a:rPr lang="en-US" sz="3200" dirty="0">
                <a:solidFill>
                  <a:schemeClr val="tx1"/>
                </a:solidFill>
                <a:latin typeface="Arial Narrow" panose="020B0606020202030204" pitchFamily="34" charset="0"/>
              </a:rPr>
              <a:t>Assist Veterans in understanding and communicating with providers to make informed decisions about health care</a:t>
            </a:r>
          </a:p>
          <a:p>
            <a:r>
              <a:rPr lang="en-US" sz="3200" dirty="0">
                <a:solidFill>
                  <a:schemeClr val="tx1"/>
                </a:solidFill>
                <a:latin typeface="Arial Narrow" panose="020B0606020202030204" pitchFamily="34" charset="0"/>
              </a:rPr>
              <a:t>Problem-solve barriers to care (i.e. transportation, childcare, communication)</a:t>
            </a:r>
          </a:p>
          <a:p>
            <a:r>
              <a:rPr lang="en-US" sz="3200" dirty="0">
                <a:solidFill>
                  <a:schemeClr val="tx1"/>
                </a:solidFill>
                <a:latin typeface="Arial Narrow" panose="020B0606020202030204" pitchFamily="34" charset="0"/>
              </a:rPr>
              <a:t>Provide education or create linkages for Veterans to learn about wellness related topics. This could include education for other SSVF staff to help build broader organization expertise.</a:t>
            </a:r>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13</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What do SSVF HCNs do?  </a:t>
            </a:r>
          </a:p>
        </p:txBody>
      </p:sp>
    </p:spTree>
    <p:extLst>
      <p:ext uri="{BB962C8B-B14F-4D97-AF65-F5344CB8AC3E}">
        <p14:creationId xmlns:p14="http://schemas.microsoft.com/office/powerpoint/2010/main" val="275790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733147"/>
            <a:ext cx="11218408" cy="4988327"/>
          </a:xfrm>
        </p:spPr>
        <p:txBody>
          <a:bodyPr>
            <a:normAutofit lnSpcReduction="10000"/>
          </a:bodyPr>
          <a:lstStyle/>
          <a:p>
            <a:r>
              <a:rPr lang="en-US" sz="3500" dirty="0">
                <a:solidFill>
                  <a:schemeClr val="tx1"/>
                </a:solidFill>
                <a:latin typeface="Arial Narrow" panose="020B0606020202030204" pitchFamily="34" charset="0"/>
              </a:rPr>
              <a:t>All Veteran households enrolled in SSVF should have access to some level of Health Care Navigation, if needed, but may be limited depending on need/caseload</a:t>
            </a:r>
          </a:p>
          <a:p>
            <a:r>
              <a:rPr lang="en-US" sz="3500" dirty="0">
                <a:solidFill>
                  <a:schemeClr val="tx1"/>
                </a:solidFill>
                <a:latin typeface="Arial Narrow" panose="020B0606020202030204" pitchFamily="34" charset="0"/>
              </a:rPr>
              <a:t>Veteran family members can also receive health care navigation services </a:t>
            </a:r>
          </a:p>
          <a:p>
            <a:r>
              <a:rPr lang="en-US" sz="3500" dirty="0">
                <a:solidFill>
                  <a:schemeClr val="tx1"/>
                </a:solidFill>
                <a:latin typeface="Arial Narrow" panose="020B0606020202030204" pitchFamily="34" charset="0"/>
              </a:rPr>
              <a:t>Veterans must be enrolled in SSVF, but should not be enrolled in SSVF solely for the purpose of HCN services</a:t>
            </a:r>
          </a:p>
          <a:p>
            <a:r>
              <a:rPr lang="en-US" sz="3500" dirty="0">
                <a:solidFill>
                  <a:schemeClr val="tx1"/>
                </a:solidFill>
                <a:latin typeface="Arial Narrow" panose="020B0606020202030204" pitchFamily="34" charset="0"/>
              </a:rPr>
              <a:t>HCN is NOT a separate program; it is added service to SSVF </a:t>
            </a:r>
          </a:p>
          <a:p>
            <a:r>
              <a:rPr lang="en-US" sz="3500" dirty="0">
                <a:solidFill>
                  <a:schemeClr val="tx1"/>
                </a:solidFill>
                <a:latin typeface="Arial Narrow" panose="020B0606020202030204" pitchFamily="34" charset="0"/>
              </a:rPr>
              <a:t>SSVF’s core mission of assisting Veterans in obtaining or remaining permanently housed remains</a:t>
            </a:r>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14</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Program Alignment</a:t>
            </a:r>
          </a:p>
        </p:txBody>
      </p:sp>
    </p:spTree>
    <p:extLst>
      <p:ext uri="{BB962C8B-B14F-4D97-AF65-F5344CB8AC3E}">
        <p14:creationId xmlns:p14="http://schemas.microsoft.com/office/powerpoint/2010/main" val="371570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733147"/>
            <a:ext cx="11218408" cy="4988327"/>
          </a:xfrm>
        </p:spPr>
        <p:txBody>
          <a:bodyPr>
            <a:normAutofit lnSpcReduction="10000"/>
          </a:bodyPr>
          <a:lstStyle/>
          <a:p>
            <a:r>
              <a:rPr lang="en-US" sz="3200" dirty="0">
                <a:solidFill>
                  <a:schemeClr val="tx1"/>
                </a:solidFill>
                <a:latin typeface="Arial Narrow" panose="020B0606020202030204" pitchFamily="34" charset="0"/>
              </a:rPr>
              <a:t>Honor Veteran’s choice and use client centered approach</a:t>
            </a:r>
          </a:p>
          <a:p>
            <a:r>
              <a:rPr lang="en-US" sz="3200" dirty="0">
                <a:solidFill>
                  <a:schemeClr val="tx1"/>
                </a:solidFill>
                <a:latin typeface="Arial Narrow" panose="020B0606020202030204" pitchFamily="34" charset="0"/>
              </a:rPr>
              <a:t>Veteran may opt out of participating or answering questions in assessments or other services</a:t>
            </a:r>
          </a:p>
          <a:p>
            <a:r>
              <a:rPr lang="en-US" sz="3200" dirty="0">
                <a:solidFill>
                  <a:schemeClr val="tx1"/>
                </a:solidFill>
                <a:latin typeface="Arial Narrow" panose="020B0606020202030204" pitchFamily="34" charset="0"/>
              </a:rPr>
              <a:t>Goals and priorities for engaging in health care services are determined by the Veteran</a:t>
            </a:r>
          </a:p>
          <a:p>
            <a:r>
              <a:rPr lang="en-US" sz="3200" dirty="0">
                <a:solidFill>
                  <a:schemeClr val="tx1"/>
                </a:solidFill>
                <a:latin typeface="Arial Narrow" panose="020B0606020202030204" pitchFamily="34" charset="0"/>
              </a:rPr>
              <a:t>Motivational interviewing and other techniques to be used as engagement strategy</a:t>
            </a:r>
          </a:p>
          <a:p>
            <a:r>
              <a:rPr lang="en-US" sz="3200" dirty="0">
                <a:solidFill>
                  <a:schemeClr val="tx1"/>
                </a:solidFill>
                <a:latin typeface="Arial Narrow" panose="020B0606020202030204" pitchFamily="34" charset="0"/>
              </a:rPr>
              <a:t>Close coordination with Veteran’s housing case manager or other staff to ensure consistency, non-duplication and avoid confusion</a:t>
            </a:r>
          </a:p>
          <a:p>
            <a:r>
              <a:rPr lang="en-US" sz="3200" dirty="0">
                <a:solidFill>
                  <a:schemeClr val="tx1"/>
                </a:solidFill>
                <a:latin typeface="Arial Narrow" panose="020B0606020202030204" pitchFamily="34" charset="0"/>
              </a:rPr>
              <a:t>Assessment and tools help guide a conversation rather than a checklist</a:t>
            </a:r>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15</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4500" b="1" cap="none" dirty="0">
                <a:solidFill>
                  <a:schemeClr val="tx1"/>
                </a:solidFill>
                <a:latin typeface="Arial Narrow" panose="020B0606020202030204" pitchFamily="34" charset="0"/>
              </a:rPr>
              <a:t>Health Care Navigation and Veteran Choice</a:t>
            </a:r>
          </a:p>
        </p:txBody>
      </p:sp>
    </p:spTree>
    <p:extLst>
      <p:ext uri="{BB962C8B-B14F-4D97-AF65-F5344CB8AC3E}">
        <p14:creationId xmlns:p14="http://schemas.microsoft.com/office/powerpoint/2010/main" val="358590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C4077F3-B781-42BB-B3D5-2B5B8C91E20B}"/>
              </a:ext>
            </a:extLst>
          </p:cNvPr>
          <p:cNvSpPr>
            <a:spLocks noGrp="1"/>
          </p:cNvSpPr>
          <p:nvPr>
            <p:ph type="dt" sz="half" idx="10"/>
          </p:nvPr>
        </p:nvSpPr>
        <p:spPr/>
        <p:txBody>
          <a:bodyPr/>
          <a:lstStyle/>
          <a:p>
            <a:pPr defTabSz="685800">
              <a:defRPr/>
            </a:pPr>
            <a:r>
              <a:rPr lang="en-US" dirty="0">
                <a:solidFill>
                  <a:prstClr val="white"/>
                </a:solidFill>
              </a:rPr>
              <a:t>November 6, 2020</a:t>
            </a:r>
          </a:p>
        </p:txBody>
      </p:sp>
      <p:sp>
        <p:nvSpPr>
          <p:cNvPr id="5" name="Footer Placeholder 4">
            <a:extLst>
              <a:ext uri="{FF2B5EF4-FFF2-40B4-BE49-F238E27FC236}">
                <a16:creationId xmlns:a16="http://schemas.microsoft.com/office/drawing/2014/main" id="{E4F20903-2221-4B06-B6CF-1AD994034933}"/>
              </a:ext>
            </a:extLst>
          </p:cNvPr>
          <p:cNvSpPr>
            <a:spLocks noGrp="1"/>
          </p:cNvSpPr>
          <p:nvPr>
            <p:ph type="ftr" sz="quarter" idx="11"/>
          </p:nvPr>
        </p:nvSpPr>
        <p:spPr/>
        <p:txBody>
          <a:bodyPr/>
          <a:lstStyle/>
          <a:p>
            <a:pPr defTabSz="685800">
              <a:defRPr/>
            </a:pPr>
            <a:r>
              <a:rPr lang="en-US" dirty="0">
                <a:solidFill>
                  <a:prstClr val="white"/>
                </a:solidFill>
              </a:rPr>
              <a:t>SSVF Health Care Navigators</a:t>
            </a:r>
          </a:p>
        </p:txBody>
      </p:sp>
      <p:sp>
        <p:nvSpPr>
          <p:cNvPr id="6" name="Slide Number Placeholder 5">
            <a:extLst>
              <a:ext uri="{FF2B5EF4-FFF2-40B4-BE49-F238E27FC236}">
                <a16:creationId xmlns:a16="http://schemas.microsoft.com/office/drawing/2014/main" id="{CD390857-1532-46A1-BA04-F899A321A04C}"/>
              </a:ext>
            </a:extLst>
          </p:cNvPr>
          <p:cNvSpPr>
            <a:spLocks noGrp="1"/>
          </p:cNvSpPr>
          <p:nvPr>
            <p:ph type="sldNum" sz="quarter" idx="12"/>
          </p:nvPr>
        </p:nvSpPr>
        <p:spPr/>
        <p:txBody>
          <a:bodyPr/>
          <a:lstStyle/>
          <a:p>
            <a:pPr defTabSz="685800"/>
            <a:fld id="{A829F25A-84D3-4F9E-BD6A-3ADD05BBF9F6}" type="slidenum">
              <a:rPr lang="en-US" altLang="en-US">
                <a:solidFill>
                  <a:prstClr val="white"/>
                </a:solidFill>
                <a:latin typeface="Georgia"/>
              </a:rPr>
              <a:pPr defTabSz="685800"/>
              <a:t>16</a:t>
            </a:fld>
            <a:endParaRPr lang="en-US" altLang="en-US" dirty="0">
              <a:solidFill>
                <a:prstClr val="white"/>
              </a:solidFill>
              <a:latin typeface="Georgia"/>
            </a:endParaRPr>
          </a:p>
        </p:txBody>
      </p:sp>
      <p:sp>
        <p:nvSpPr>
          <p:cNvPr id="3" name="Content Placeholder 2">
            <a:extLst>
              <a:ext uri="{FF2B5EF4-FFF2-40B4-BE49-F238E27FC236}">
                <a16:creationId xmlns:a16="http://schemas.microsoft.com/office/drawing/2014/main" id="{8644EE43-EDC7-48DC-83A6-5EBFBA3F80C3}"/>
              </a:ext>
            </a:extLst>
          </p:cNvPr>
          <p:cNvSpPr>
            <a:spLocks noGrp="1"/>
          </p:cNvSpPr>
          <p:nvPr>
            <p:ph sz="quarter" idx="13"/>
          </p:nvPr>
        </p:nvSpPr>
        <p:spPr>
          <a:xfrm>
            <a:off x="303594" y="1660524"/>
            <a:ext cx="5574692" cy="5197476"/>
          </a:xfr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u="sng" dirty="0">
                <a:latin typeface="Arial Narrow" panose="020B0606020202030204" pitchFamily="34" charset="0"/>
              </a:rPr>
              <a:t>Role of Housing Navigators</a:t>
            </a:r>
          </a:p>
          <a:p>
            <a:r>
              <a:rPr lang="en-US" dirty="0">
                <a:latin typeface="Arial Narrow" panose="020B0606020202030204" pitchFamily="34" charset="0"/>
              </a:rPr>
              <a:t>conduct housing barrier assessments</a:t>
            </a:r>
          </a:p>
          <a:p>
            <a:r>
              <a:rPr lang="en-US" dirty="0">
                <a:latin typeface="Arial Narrow" panose="020B0606020202030204" pitchFamily="34" charset="0"/>
              </a:rPr>
              <a:t>assist with documentation</a:t>
            </a:r>
          </a:p>
          <a:p>
            <a:r>
              <a:rPr lang="en-US" dirty="0">
                <a:latin typeface="Arial Narrow" panose="020B0606020202030204" pitchFamily="34" charset="0"/>
              </a:rPr>
              <a:t>assist with completing housing related paperwork</a:t>
            </a:r>
          </a:p>
          <a:p>
            <a:r>
              <a:rPr lang="en-US" dirty="0">
                <a:latin typeface="Arial Narrow" panose="020B0606020202030204" pitchFamily="34" charset="0"/>
              </a:rPr>
              <a:t>identity housing preferences</a:t>
            </a:r>
          </a:p>
          <a:p>
            <a:r>
              <a:rPr lang="en-US" dirty="0">
                <a:latin typeface="Arial Narrow" panose="020B0606020202030204" pitchFamily="34" charset="0"/>
              </a:rPr>
              <a:t>connect Veteran to landlords</a:t>
            </a:r>
          </a:p>
          <a:p>
            <a:r>
              <a:rPr lang="en-US" dirty="0">
                <a:latin typeface="Arial Narrow" panose="020B0606020202030204" pitchFamily="34" charset="0"/>
              </a:rPr>
              <a:t>assist with lease up process</a:t>
            </a:r>
          </a:p>
          <a:p>
            <a:r>
              <a:rPr lang="en-US" dirty="0">
                <a:latin typeface="Arial Narrow" panose="020B0606020202030204" pitchFamily="34" charset="0"/>
              </a:rPr>
              <a:t>provide help with move-in costs (deposit, rent, utilities)</a:t>
            </a:r>
          </a:p>
          <a:p>
            <a:pPr lvl="1"/>
            <a:endParaRPr lang="en-US" sz="1800" dirty="0"/>
          </a:p>
          <a:p>
            <a:endParaRPr lang="en-US" sz="1200" dirty="0"/>
          </a:p>
        </p:txBody>
      </p:sp>
      <p:sp>
        <p:nvSpPr>
          <p:cNvPr id="7" name="Content Placeholder 6">
            <a:extLst>
              <a:ext uri="{FF2B5EF4-FFF2-40B4-BE49-F238E27FC236}">
                <a16:creationId xmlns:a16="http://schemas.microsoft.com/office/drawing/2014/main" id="{B865DB39-6D43-4645-8F58-CEE1F7F05C72}"/>
              </a:ext>
            </a:extLst>
          </p:cNvPr>
          <p:cNvSpPr>
            <a:spLocks noGrp="1"/>
          </p:cNvSpPr>
          <p:nvPr>
            <p:ph sz="quarter" idx="14"/>
          </p:nvPr>
        </p:nvSpPr>
        <p:spPr>
          <a:xfrm>
            <a:off x="6006501" y="1660524"/>
            <a:ext cx="5931499" cy="5197476"/>
          </a:xfr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buNone/>
            </a:pPr>
            <a:r>
              <a:rPr lang="en-US" u="sng" dirty="0">
                <a:latin typeface="Arial Narrow" panose="020B0606020202030204" pitchFamily="34" charset="0"/>
              </a:rPr>
              <a:t>Role of Health Care Navigators</a:t>
            </a:r>
          </a:p>
          <a:p>
            <a:r>
              <a:rPr lang="en-US" dirty="0">
                <a:latin typeface="Arial Narrow" panose="020B0606020202030204" pitchFamily="34" charset="0"/>
              </a:rPr>
              <a:t>assist with healthcare enrollment </a:t>
            </a:r>
          </a:p>
          <a:p>
            <a:r>
              <a:rPr lang="en-US" dirty="0">
                <a:latin typeface="Arial Narrow" panose="020B0606020202030204" pitchFamily="34" charset="0"/>
              </a:rPr>
              <a:t>help gain access to appointments</a:t>
            </a:r>
          </a:p>
          <a:p>
            <a:r>
              <a:rPr lang="en-US" dirty="0">
                <a:latin typeface="Arial Narrow" panose="020B0606020202030204" pitchFamily="34" charset="0"/>
              </a:rPr>
              <a:t>help develop care priorities  based on Veteran desires</a:t>
            </a:r>
          </a:p>
          <a:p>
            <a:r>
              <a:rPr lang="en-US" dirty="0">
                <a:latin typeface="Arial Narrow" panose="020B0606020202030204" pitchFamily="34" charset="0"/>
              </a:rPr>
              <a:t>identify barriers to health care goals</a:t>
            </a:r>
          </a:p>
          <a:p>
            <a:r>
              <a:rPr lang="en-US" dirty="0">
                <a:latin typeface="Arial Narrow" panose="020B0606020202030204" pitchFamily="34" charset="0"/>
              </a:rPr>
              <a:t>help with transportation to health care appointments</a:t>
            </a:r>
          </a:p>
          <a:p>
            <a:r>
              <a:rPr lang="en-US" dirty="0">
                <a:latin typeface="Arial Narrow" panose="020B0606020202030204" pitchFamily="34" charset="0"/>
              </a:rPr>
              <a:t>encourage communication with health care providers</a:t>
            </a:r>
          </a:p>
          <a:p>
            <a:r>
              <a:rPr lang="en-US" dirty="0">
                <a:latin typeface="Arial Narrow" panose="020B0606020202030204" pitchFamily="34" charset="0"/>
              </a:rPr>
              <a:t>ensure coordination of care</a:t>
            </a:r>
          </a:p>
          <a:p>
            <a:pPr marL="457200" lvl="1" indent="0">
              <a:buNone/>
            </a:pPr>
            <a:endParaRPr lang="en-US" sz="1800" dirty="0"/>
          </a:p>
          <a:p>
            <a:pPr lvl="1"/>
            <a:endParaRPr lang="en-US" sz="1800" dirty="0"/>
          </a:p>
        </p:txBody>
      </p:sp>
      <p:sp>
        <p:nvSpPr>
          <p:cNvPr id="9" name="Title 1">
            <a:extLst>
              <a:ext uri="{FF2B5EF4-FFF2-40B4-BE49-F238E27FC236}">
                <a16:creationId xmlns:a16="http://schemas.microsoft.com/office/drawing/2014/main" id="{7D166CD0-2EDD-4844-97DB-41A00FE87DB0}"/>
              </a:ext>
            </a:extLst>
          </p:cNvPr>
          <p:cNvSpPr>
            <a:spLocks noGrp="1"/>
          </p:cNvSpPr>
          <p:nvPr>
            <p:ph type="title"/>
          </p:nvPr>
        </p:nvSpPr>
        <p:spPr>
          <a:xfrm>
            <a:off x="1687286" y="198438"/>
            <a:ext cx="7696200" cy="487362"/>
          </a:xfrm>
        </p:spPr>
        <p:txBody>
          <a:bodyPr>
            <a:normAutofit fontScale="90000"/>
          </a:bodyPr>
          <a:lstStyle/>
          <a:p>
            <a:r>
              <a:rPr lang="en-US" b="1" dirty="0">
                <a:solidFill>
                  <a:schemeClr val="tx1"/>
                </a:solidFill>
              </a:rPr>
              <a:t>Sample Role Chart</a:t>
            </a:r>
            <a:br>
              <a:rPr lang="en-US" b="1" dirty="0">
                <a:solidFill>
                  <a:schemeClr val="tx1"/>
                </a:solidFill>
              </a:rPr>
            </a:br>
            <a:endParaRPr lang="en-US" b="1" dirty="0">
              <a:solidFill>
                <a:schemeClr val="tx1"/>
              </a:solidFill>
            </a:endParaRPr>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Sample Role Charts</a:t>
            </a:r>
          </a:p>
        </p:txBody>
      </p:sp>
    </p:spTree>
    <p:extLst>
      <p:ext uri="{BB962C8B-B14F-4D97-AF65-F5344CB8AC3E}">
        <p14:creationId xmlns:p14="http://schemas.microsoft.com/office/powerpoint/2010/main" val="332852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733147"/>
            <a:ext cx="11218408" cy="4988327"/>
          </a:xfrm>
        </p:spPr>
        <p:txBody>
          <a:bodyPr>
            <a:normAutofit/>
          </a:bodyPr>
          <a:lstStyle/>
          <a:p>
            <a:r>
              <a:rPr lang="en-US" sz="3200" dirty="0">
                <a:solidFill>
                  <a:schemeClr val="tx1"/>
                </a:solidFill>
                <a:latin typeface="Arial Narrow" panose="020B0606020202030204" pitchFamily="34" charset="0"/>
              </a:rPr>
              <a:t>SSVF grantees CANNOT provide direct health care services; navigators are not health care providers and do not deliver direct patient care</a:t>
            </a:r>
          </a:p>
          <a:p>
            <a:endParaRPr lang="en-US" sz="3200" dirty="0">
              <a:solidFill>
                <a:schemeClr val="tx1"/>
              </a:solidFill>
              <a:latin typeface="Arial Narrow" panose="020B0606020202030204" pitchFamily="34" charset="0"/>
            </a:endParaRPr>
          </a:p>
          <a:p>
            <a:r>
              <a:rPr lang="en-US" sz="3200" dirty="0">
                <a:solidFill>
                  <a:schemeClr val="tx1"/>
                </a:solidFill>
                <a:latin typeface="Arial Narrow" panose="020B0606020202030204" pitchFamily="34" charset="0"/>
              </a:rPr>
              <a:t>Mental health counseling is not an eligible SSVF activity and therefore not within the scope of the SSVF health care navigator’s job duties</a:t>
            </a:r>
          </a:p>
          <a:p>
            <a:endParaRPr lang="en-US" sz="3200" dirty="0">
              <a:solidFill>
                <a:schemeClr val="tx1"/>
              </a:solidFill>
              <a:latin typeface="Arial Narrow" panose="020B0606020202030204" pitchFamily="34" charset="0"/>
            </a:endParaRPr>
          </a:p>
          <a:p>
            <a:r>
              <a:rPr lang="en-US" sz="3200" dirty="0">
                <a:solidFill>
                  <a:schemeClr val="tx1"/>
                </a:solidFill>
                <a:latin typeface="Arial Narrow" panose="020B0606020202030204" pitchFamily="34" charset="0"/>
              </a:rPr>
              <a:t>SSVF health care navigators do not make treatment recommendations</a:t>
            </a:r>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17</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4400" b="1" cap="none" dirty="0">
                <a:solidFill>
                  <a:schemeClr val="tx1"/>
                </a:solidFill>
                <a:latin typeface="Arial Narrow" panose="020B0606020202030204" pitchFamily="34" charset="0"/>
              </a:rPr>
              <a:t>Important: SSVF cannot provide clinical care</a:t>
            </a:r>
          </a:p>
        </p:txBody>
      </p:sp>
    </p:spTree>
    <p:extLst>
      <p:ext uri="{BB962C8B-B14F-4D97-AF65-F5344CB8AC3E}">
        <p14:creationId xmlns:p14="http://schemas.microsoft.com/office/powerpoint/2010/main" val="937880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733147"/>
            <a:ext cx="11218408" cy="4988327"/>
          </a:xfrm>
        </p:spPr>
        <p:txBody>
          <a:bodyPr>
            <a:normAutofit/>
          </a:bodyPr>
          <a:lstStyle/>
          <a:p>
            <a:r>
              <a:rPr lang="en-US" dirty="0">
                <a:solidFill>
                  <a:schemeClr val="tx1"/>
                </a:solidFill>
                <a:latin typeface="Arial Narrow" panose="020B0606020202030204" pitchFamily="34" charset="0"/>
              </a:rPr>
              <a:t>SSVF Health Care Navigators will establish working relationships with VAMC staff to ensure coordination and collaboration. </a:t>
            </a:r>
          </a:p>
          <a:p>
            <a:r>
              <a:rPr lang="en-US" dirty="0">
                <a:solidFill>
                  <a:schemeClr val="tx1"/>
                </a:solidFill>
                <a:latin typeface="Arial Narrow" panose="020B0606020202030204" pitchFamily="34" charset="0"/>
              </a:rPr>
              <a:t>Routine Use 30 states that  the VA may disclose relevant healthcare and demographic information to health and welfare agencies, housing resources, and community providers, consistent with good medical-ethical practices, for Veterans assessed by or engaged in VA homeless programs for purposes of coordinating</a:t>
            </a:r>
          </a:p>
          <a:p>
            <a:r>
              <a:rPr lang="en-US" dirty="0">
                <a:solidFill>
                  <a:schemeClr val="tx1"/>
                </a:solidFill>
                <a:latin typeface="Arial Narrow" panose="020B0606020202030204" pitchFamily="34" charset="0"/>
              </a:rPr>
              <a:t>VA Memo dated Oct 10, 2019 </a:t>
            </a:r>
            <a:r>
              <a:rPr lang="en-US" i="1" dirty="0">
                <a:solidFill>
                  <a:schemeClr val="tx1"/>
                </a:solidFill>
                <a:latin typeface="Arial Narrow" panose="020B0606020202030204" pitchFamily="34" charset="0"/>
              </a:rPr>
              <a:t>Coordination of Homeless Services</a:t>
            </a:r>
            <a:r>
              <a:rPr lang="en-US" dirty="0">
                <a:solidFill>
                  <a:schemeClr val="tx1"/>
                </a:solidFill>
                <a:latin typeface="Arial Narrow" panose="020B0606020202030204" pitchFamily="34" charset="0"/>
              </a:rPr>
              <a:t> requires all VAMCs to establish an SSVF Point of Contact (POC)</a:t>
            </a:r>
          </a:p>
          <a:p>
            <a:r>
              <a:rPr lang="en-US" dirty="0">
                <a:solidFill>
                  <a:schemeClr val="tx1"/>
                </a:solidFill>
                <a:latin typeface="Arial Narrow" panose="020B0606020202030204" pitchFamily="34" charset="0"/>
              </a:rPr>
              <a:t>VA Memo dated July 16, 2020 </a:t>
            </a:r>
            <a:r>
              <a:rPr lang="en-US" i="1" dirty="0">
                <a:solidFill>
                  <a:schemeClr val="tx1"/>
                </a:solidFill>
                <a:latin typeface="Arial Narrow" panose="020B0606020202030204" pitchFamily="34" charset="0"/>
              </a:rPr>
              <a:t>Protocol for Homeless Veterans..</a:t>
            </a:r>
            <a:r>
              <a:rPr lang="en-US" dirty="0">
                <a:solidFill>
                  <a:schemeClr val="tx1"/>
                </a:solidFill>
                <a:latin typeface="Arial Narrow" panose="020B0606020202030204" pitchFamily="34" charset="0"/>
              </a:rPr>
              <a:t> requests that VAMCs offer immediate appointments to Veterans residing in SSVF hotels</a:t>
            </a:r>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18</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4800" b="1" dirty="0">
                <a:solidFill>
                  <a:schemeClr val="tx1"/>
                </a:solidFill>
                <a:latin typeface="Arial Narrow" panose="020B0606020202030204" pitchFamily="34" charset="0"/>
              </a:rPr>
              <a:t>Ssvf health care navigators – outreach to VA</a:t>
            </a:r>
            <a:endParaRPr lang="en-US" sz="4800" b="1" cap="none"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72853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733147"/>
            <a:ext cx="11218408" cy="4988327"/>
          </a:xfrm>
        </p:spPr>
        <p:txBody>
          <a:bodyPr>
            <a:normAutofit/>
          </a:bodyPr>
          <a:lstStyle/>
          <a:p>
            <a:r>
              <a:rPr lang="en-US" sz="3200" dirty="0">
                <a:solidFill>
                  <a:schemeClr val="tx1"/>
                </a:solidFill>
                <a:latin typeface="Arial Narrow" panose="020B0606020202030204" pitchFamily="34" charset="0"/>
              </a:rPr>
              <a:t>Each VAMC should have an assigned SSVF POC; role and activity of POC likely varies across country</a:t>
            </a:r>
          </a:p>
          <a:p>
            <a:r>
              <a:rPr lang="en-US" sz="3200" dirty="0">
                <a:solidFill>
                  <a:schemeClr val="tx1"/>
                </a:solidFill>
                <a:latin typeface="Arial Narrow" panose="020B0606020202030204" pitchFamily="34" charset="0"/>
              </a:rPr>
              <a:t>VA SSVF POCs may assist HCN in understanding how Veterans receive primary care appointments</a:t>
            </a:r>
          </a:p>
          <a:p>
            <a:r>
              <a:rPr lang="en-US" sz="3200" dirty="0">
                <a:solidFill>
                  <a:schemeClr val="tx1"/>
                </a:solidFill>
                <a:latin typeface="Arial Narrow" panose="020B0606020202030204" pitchFamily="34" charset="0"/>
              </a:rPr>
              <a:t>VA SSVF POCs may assist with the initial coordinating process and with bridging initial communications with other VA teams such as MHICM, HPACT, HBPC and Mental Health (see appendix)</a:t>
            </a:r>
          </a:p>
          <a:p>
            <a:r>
              <a:rPr lang="en-US" sz="3200" dirty="0">
                <a:solidFill>
                  <a:schemeClr val="tx1"/>
                </a:solidFill>
                <a:latin typeface="Arial Narrow" panose="020B0606020202030204" pitchFamily="34" charset="0"/>
              </a:rPr>
              <a:t>Reach out to your SSVF Regional Coordinator or review the spreadsheet included with this presentation for POC contact information</a:t>
            </a:r>
          </a:p>
          <a:p>
            <a:pPr marL="342900" lvl="1" indent="0">
              <a:buNone/>
            </a:pPr>
            <a:r>
              <a:rPr lang="en-US" sz="2200" dirty="0"/>
              <a:t> </a:t>
            </a:r>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19</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4800" b="1" dirty="0">
                <a:solidFill>
                  <a:schemeClr val="tx1"/>
                </a:solidFill>
                <a:latin typeface="Arial Narrow" panose="020B0606020202030204" pitchFamily="34" charset="0"/>
              </a:rPr>
              <a:t>Ssvf health care navigators – </a:t>
            </a:r>
          </a:p>
          <a:p>
            <a:r>
              <a:rPr lang="en-US" sz="4800" b="1" dirty="0">
                <a:solidFill>
                  <a:schemeClr val="tx1"/>
                </a:solidFill>
                <a:latin typeface="Arial Narrow" panose="020B0606020202030204" pitchFamily="34" charset="0"/>
              </a:rPr>
              <a:t>VA POC</a:t>
            </a:r>
            <a:endParaRPr lang="en-US" sz="4800" b="1" cap="none"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46508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811" y="108751"/>
            <a:ext cx="11826668" cy="1325563"/>
          </a:xfrm>
          <a:solidFill>
            <a:schemeClr val="accent1">
              <a:lumMod val="20000"/>
              <a:lumOff val="80000"/>
            </a:schemeClr>
          </a:solidFill>
        </p:spPr>
        <p:txBody>
          <a:bodyPr>
            <a:normAutofit/>
          </a:bodyPr>
          <a:lstStyle/>
          <a:p>
            <a:r>
              <a:rPr lang="en-US" sz="6000" b="1" dirty="0">
                <a:latin typeface="Arial Narrow" panose="020B0606020202030204" pitchFamily="34" charset="0"/>
              </a:rPr>
              <a:t>VA and TA Facilitator Introductions </a:t>
            </a:r>
          </a:p>
        </p:txBody>
      </p:sp>
      <p:sp>
        <p:nvSpPr>
          <p:cNvPr id="3" name="Content Placeholder 2"/>
          <p:cNvSpPr>
            <a:spLocks noGrp="1"/>
          </p:cNvSpPr>
          <p:nvPr>
            <p:ph idx="1"/>
          </p:nvPr>
        </p:nvSpPr>
        <p:spPr>
          <a:xfrm>
            <a:off x="838200" y="1825625"/>
            <a:ext cx="6434271" cy="4351338"/>
          </a:xfrm>
        </p:spPr>
        <p:txBody>
          <a:bodyPr/>
          <a:lstStyle/>
          <a:p>
            <a:r>
              <a:rPr lang="en-US" sz="3200" b="1" dirty="0">
                <a:latin typeface="Arial Narrow" panose="020B0606020202030204" pitchFamily="34" charset="0"/>
              </a:rPr>
              <a:t>Katie Morrissett, LCSW, MAC</a:t>
            </a:r>
          </a:p>
          <a:p>
            <a:pPr marL="457200" lvl="1" indent="0">
              <a:buNone/>
            </a:pPr>
            <a:r>
              <a:rPr lang="en-US" sz="2800" b="1" dirty="0">
                <a:latin typeface="Arial Narrow" panose="020B0606020202030204" pitchFamily="34" charset="0"/>
              </a:rPr>
              <a:t>SSVF Regional Coordinator</a:t>
            </a:r>
          </a:p>
          <a:p>
            <a:pPr marL="457200" lvl="1" indent="0">
              <a:buNone/>
            </a:pPr>
            <a:endParaRPr lang="en-US" sz="2800" b="1" dirty="0">
              <a:latin typeface="Arial Narrow" panose="020B0606020202030204" pitchFamily="34" charset="0"/>
            </a:endParaRPr>
          </a:p>
          <a:p>
            <a:r>
              <a:rPr lang="en-US" sz="3200" b="1" dirty="0">
                <a:latin typeface="Arial Narrow" panose="020B0606020202030204" pitchFamily="34" charset="0"/>
              </a:rPr>
              <a:t>Joyce Probst MacAlpine</a:t>
            </a:r>
          </a:p>
          <a:p>
            <a:pPr marL="457200" lvl="1" indent="0">
              <a:buNone/>
            </a:pPr>
            <a:r>
              <a:rPr lang="en-US" sz="2800" b="1" dirty="0">
                <a:latin typeface="Arial Narrow" panose="020B0606020202030204" pitchFamily="34" charset="0"/>
              </a:rPr>
              <a:t>Technical Assistance, </a:t>
            </a:r>
            <a:r>
              <a:rPr lang="en-US" sz="2800" b="1" dirty="0" err="1">
                <a:latin typeface="Arial Narrow" panose="020B0606020202030204" pitchFamily="34" charset="0"/>
              </a:rPr>
              <a:t>Abt</a:t>
            </a:r>
            <a:r>
              <a:rPr lang="en-US" sz="2800" b="1" dirty="0">
                <a:latin typeface="Arial Narrow" panose="020B0606020202030204" pitchFamily="34" charset="0"/>
              </a:rPr>
              <a:t> Associates</a:t>
            </a:r>
          </a:p>
          <a:p>
            <a:pPr marL="457200" lvl="1" indent="0">
              <a:buNone/>
            </a:pPr>
            <a:endParaRPr lang="en-US" sz="2800" b="1" dirty="0">
              <a:latin typeface="Arial Narrow" panose="020B0606020202030204" pitchFamily="34" charset="0"/>
            </a:endParaRPr>
          </a:p>
          <a:p>
            <a:r>
              <a:rPr lang="en-US" sz="3200" b="1" dirty="0">
                <a:latin typeface="Arial Narrow" panose="020B0606020202030204" pitchFamily="34" charset="0"/>
              </a:rPr>
              <a:t>LaMont Green</a:t>
            </a:r>
          </a:p>
          <a:p>
            <a:pPr marL="457200" lvl="1" indent="0">
              <a:buNone/>
            </a:pPr>
            <a:r>
              <a:rPr lang="en-US" sz="2800" b="1" dirty="0">
                <a:latin typeface="Arial Narrow" panose="020B0606020202030204" pitchFamily="34" charset="0"/>
              </a:rPr>
              <a:t>Technical Assistance, TAC</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052" y="1976284"/>
            <a:ext cx="4952944" cy="1779964"/>
          </a:xfrm>
          <a:prstGeom prst="rect">
            <a:avLst/>
          </a:prstGeom>
        </p:spPr>
      </p:pic>
    </p:spTree>
    <p:extLst>
      <p:ext uri="{BB962C8B-B14F-4D97-AF65-F5344CB8AC3E}">
        <p14:creationId xmlns:p14="http://schemas.microsoft.com/office/powerpoint/2010/main" val="3849099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733147"/>
            <a:ext cx="11218408" cy="4988327"/>
          </a:xfrm>
        </p:spPr>
        <p:txBody>
          <a:bodyPr>
            <a:normAutofit/>
          </a:bodyPr>
          <a:lstStyle/>
          <a:p>
            <a:pPr lvl="1"/>
            <a:endParaRPr lang="en-US" sz="3200" dirty="0">
              <a:latin typeface="Arial Narrow" panose="020B0606020202030204" pitchFamily="34" charset="0"/>
            </a:endParaRPr>
          </a:p>
          <a:p>
            <a:r>
              <a:rPr lang="en-US" sz="3200" dirty="0">
                <a:solidFill>
                  <a:schemeClr val="tx1"/>
                </a:solidFill>
                <a:latin typeface="Arial Narrow" panose="020B0606020202030204" pitchFamily="34" charset="0"/>
              </a:rPr>
              <a:t>Some Veterans will want to engage in non-VA services or may live in areas where non-VA services are more readily available/accessible</a:t>
            </a:r>
          </a:p>
          <a:p>
            <a:r>
              <a:rPr lang="en-US" sz="3200" dirty="0">
                <a:solidFill>
                  <a:schemeClr val="tx1"/>
                </a:solidFill>
                <a:latin typeface="Arial Narrow" panose="020B0606020202030204" pitchFamily="34" charset="0"/>
              </a:rPr>
              <a:t>Each HCN should become familiar with the process to enroll in Non-VA health care benefits and should compile a resource guide</a:t>
            </a:r>
          </a:p>
          <a:p>
            <a:pPr lvl="1"/>
            <a:r>
              <a:rPr lang="en-US" sz="3200" dirty="0">
                <a:latin typeface="Arial Narrow" panose="020B0606020202030204" pitchFamily="34" charset="0"/>
              </a:rPr>
              <a:t>Health Care Coverage</a:t>
            </a:r>
          </a:p>
          <a:p>
            <a:pPr lvl="1"/>
            <a:r>
              <a:rPr lang="en-US" sz="3200" dirty="0">
                <a:latin typeface="Arial Narrow" panose="020B0606020202030204" pitchFamily="34" charset="0"/>
              </a:rPr>
              <a:t>Behavioral Health Supports</a:t>
            </a:r>
            <a:endParaRPr lang="en-US" sz="3200" dirty="0">
              <a:solidFill>
                <a:schemeClr val="tx1"/>
              </a:solidFill>
              <a:latin typeface="Arial Narrow" panose="020B0606020202030204" pitchFamily="34" charset="0"/>
            </a:endParaRPr>
          </a:p>
          <a:p>
            <a:r>
              <a:rPr lang="en-US" sz="3200" dirty="0">
                <a:solidFill>
                  <a:schemeClr val="tx1"/>
                </a:solidFill>
                <a:latin typeface="Arial Narrow" panose="020B0606020202030204" pitchFamily="34" charset="0"/>
              </a:rPr>
              <a:t>Veteran family members may be eligible for or need support in accessing non-VA health care system</a:t>
            </a:r>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20</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4800" b="1" dirty="0">
                <a:solidFill>
                  <a:schemeClr val="tx1"/>
                </a:solidFill>
                <a:latin typeface="Arial Narrow" panose="020B0606020202030204" pitchFamily="34" charset="0"/>
              </a:rPr>
              <a:t>Ssvf health care navigators – Non-VA PoC</a:t>
            </a:r>
            <a:endParaRPr lang="en-US" sz="4800" b="1" cap="none"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820547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1295" y="1323832"/>
            <a:ext cx="9144000" cy="4360905"/>
          </a:xfrm>
          <a:solidFill>
            <a:schemeClr val="accent1">
              <a:lumMod val="20000"/>
              <a:lumOff val="80000"/>
            </a:schemeClr>
          </a:solidFill>
        </p:spPr>
        <p:txBody>
          <a:bodyPr>
            <a:normAutofit/>
          </a:bodyPr>
          <a:lstStyle/>
          <a:p>
            <a:r>
              <a:rPr lang="en-US" sz="7200" b="1" dirty="0">
                <a:latin typeface="Arial Narrow" panose="020B0606020202030204" pitchFamily="34" charset="0"/>
              </a:rPr>
              <a:t>Veteran Demographics</a:t>
            </a:r>
            <a:br>
              <a:rPr lang="en-US" sz="7200" b="1" dirty="0">
                <a:latin typeface="Arial Narrow" panose="020B0606020202030204" pitchFamily="34" charset="0"/>
              </a:rPr>
            </a:br>
            <a:br>
              <a:rPr lang="en-US" sz="7200" b="1" dirty="0">
                <a:latin typeface="Arial Narrow" panose="020B0606020202030204" pitchFamily="34" charset="0"/>
              </a:rPr>
            </a:br>
            <a:endParaRPr lang="en-US" sz="7200" b="1" dirty="0">
              <a:latin typeface="Arial Narrow" panose="020B0606020202030204" pitchFamily="34" charset="0"/>
            </a:endParaRPr>
          </a:p>
        </p:txBody>
      </p:sp>
    </p:spTree>
    <p:extLst>
      <p:ext uri="{BB962C8B-B14F-4D97-AF65-F5344CB8AC3E}">
        <p14:creationId xmlns:p14="http://schemas.microsoft.com/office/powerpoint/2010/main" val="3229251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22</a:t>
            </a:fld>
            <a:endParaRPr lang="en-US" altLang="en-US" dirty="0"/>
          </a:p>
        </p:txBody>
      </p:sp>
      <p:sp>
        <p:nvSpPr>
          <p:cNvPr id="8" name="Title 1"/>
          <p:cNvSpPr txBox="1">
            <a:spLocks/>
          </p:cNvSpPr>
          <p:nvPr/>
        </p:nvSpPr>
        <p:spPr>
          <a:xfrm>
            <a:off x="482181" y="407583"/>
            <a:ext cx="10058764" cy="1325563"/>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4800" b="1" cap="none" dirty="0">
                <a:solidFill>
                  <a:schemeClr val="tx1"/>
                </a:solidFill>
                <a:latin typeface="Arial Narrow" panose="020B0606020202030204" pitchFamily="34" charset="0"/>
              </a:rPr>
              <a:t>Veterans Experiencing Homelessness</a:t>
            </a:r>
          </a:p>
        </p:txBody>
      </p:sp>
      <p:pic>
        <p:nvPicPr>
          <p:cNvPr id="11"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182" y="1776966"/>
            <a:ext cx="10058764" cy="4944510"/>
          </a:xfrm>
          <a:prstGeom prst="rect">
            <a:avLst/>
          </a:prstGeom>
        </p:spPr>
      </p:pic>
    </p:spTree>
    <p:extLst>
      <p:ext uri="{BB962C8B-B14F-4D97-AF65-F5344CB8AC3E}">
        <p14:creationId xmlns:p14="http://schemas.microsoft.com/office/powerpoint/2010/main" val="2490380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23</a:t>
            </a:fld>
            <a:endParaRPr lang="en-US" altLang="en-US" dirty="0"/>
          </a:p>
        </p:txBody>
      </p:sp>
      <p:sp>
        <p:nvSpPr>
          <p:cNvPr id="8" name="Title 1"/>
          <p:cNvSpPr txBox="1">
            <a:spLocks/>
          </p:cNvSpPr>
          <p:nvPr/>
        </p:nvSpPr>
        <p:spPr>
          <a:xfrm>
            <a:off x="482181" y="407583"/>
            <a:ext cx="10058764" cy="1325563"/>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SSVF Enrollment Demographics-Age </a:t>
            </a:r>
          </a:p>
        </p:txBody>
      </p:sp>
      <p:graphicFrame>
        <p:nvGraphicFramePr>
          <p:cNvPr id="10" name="Table 9"/>
          <p:cNvGraphicFramePr>
            <a:graphicFrameLocks noGrp="1"/>
          </p:cNvGraphicFramePr>
          <p:nvPr>
            <p:extLst>
              <p:ext uri="{D42A27DB-BD31-4B8C-83A1-F6EECF244321}">
                <p14:modId xmlns:p14="http://schemas.microsoft.com/office/powerpoint/2010/main" val="1764240834"/>
              </p:ext>
            </p:extLst>
          </p:nvPr>
        </p:nvGraphicFramePr>
        <p:xfrm>
          <a:off x="482181" y="1828799"/>
          <a:ext cx="10058764" cy="5113593"/>
        </p:xfrm>
        <a:graphic>
          <a:graphicData uri="http://schemas.openxmlformats.org/drawingml/2006/table">
            <a:tbl>
              <a:tblPr firstRow="1" firstCol="1" bandRow="1">
                <a:tableStyleId>{5C22544A-7EE6-4342-B048-85BDC9FD1C3A}</a:tableStyleId>
              </a:tblPr>
              <a:tblGrid>
                <a:gridCol w="4857647">
                  <a:extLst>
                    <a:ext uri="{9D8B030D-6E8A-4147-A177-3AD203B41FA5}">
                      <a16:colId xmlns:a16="http://schemas.microsoft.com/office/drawing/2014/main" val="20000"/>
                    </a:ext>
                  </a:extLst>
                </a:gridCol>
                <a:gridCol w="5201117">
                  <a:extLst>
                    <a:ext uri="{9D8B030D-6E8A-4147-A177-3AD203B41FA5}">
                      <a16:colId xmlns:a16="http://schemas.microsoft.com/office/drawing/2014/main" val="20001"/>
                    </a:ext>
                  </a:extLst>
                </a:gridCol>
              </a:tblGrid>
              <a:tr h="568177">
                <a:tc gridSpan="2">
                  <a:txBody>
                    <a:bodyPr/>
                    <a:lstStyle/>
                    <a:p>
                      <a:pPr marL="0" marR="0" algn="ctr">
                        <a:lnSpc>
                          <a:spcPct val="107000"/>
                        </a:lnSpc>
                        <a:spcBef>
                          <a:spcPts val="0"/>
                        </a:spcBef>
                        <a:spcAft>
                          <a:spcPts val="0"/>
                        </a:spcAft>
                      </a:pPr>
                      <a:r>
                        <a:rPr lang="en-US" sz="2400" dirty="0">
                          <a:effectLst/>
                        </a:rPr>
                        <a:t>SSVF Veterans by 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10000"/>
                  </a:ext>
                </a:extLst>
              </a:tr>
              <a:tr h="568177">
                <a:tc>
                  <a:txBody>
                    <a:bodyPr/>
                    <a:lstStyle/>
                    <a:p>
                      <a:pPr marL="0" marR="0">
                        <a:lnSpc>
                          <a:spcPct val="107000"/>
                        </a:lnSpc>
                        <a:spcBef>
                          <a:spcPts val="0"/>
                        </a:spcBef>
                        <a:spcAft>
                          <a:spcPts val="0"/>
                        </a:spcAft>
                      </a:pPr>
                      <a:r>
                        <a:rPr lang="en-US" sz="2400" dirty="0">
                          <a:effectLst/>
                        </a:rPr>
                        <a:t>18-29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7.0%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568177">
                <a:tc>
                  <a:txBody>
                    <a:bodyPr/>
                    <a:lstStyle/>
                    <a:p>
                      <a:pPr marL="0" marR="0">
                        <a:lnSpc>
                          <a:spcPct val="107000"/>
                        </a:lnSpc>
                        <a:spcBef>
                          <a:spcPts val="0"/>
                        </a:spcBef>
                        <a:spcAft>
                          <a:spcPts val="0"/>
                        </a:spcAft>
                      </a:pPr>
                      <a:r>
                        <a:rPr lang="en-US" sz="2400" dirty="0">
                          <a:effectLst/>
                        </a:rPr>
                        <a:t>30-39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17.7%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568177">
                <a:tc>
                  <a:txBody>
                    <a:bodyPr/>
                    <a:lstStyle/>
                    <a:p>
                      <a:pPr marL="0" marR="0">
                        <a:lnSpc>
                          <a:spcPct val="107000"/>
                        </a:lnSpc>
                        <a:spcBef>
                          <a:spcPts val="0"/>
                        </a:spcBef>
                        <a:spcAft>
                          <a:spcPts val="0"/>
                        </a:spcAft>
                      </a:pPr>
                      <a:r>
                        <a:rPr lang="en-US" sz="2400">
                          <a:effectLst/>
                        </a:rPr>
                        <a:t>40-49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15.3%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568177">
                <a:tc>
                  <a:txBody>
                    <a:bodyPr/>
                    <a:lstStyle/>
                    <a:p>
                      <a:pPr marL="0" marR="0">
                        <a:lnSpc>
                          <a:spcPct val="107000"/>
                        </a:lnSpc>
                        <a:spcBef>
                          <a:spcPts val="0"/>
                        </a:spcBef>
                        <a:spcAft>
                          <a:spcPts val="0"/>
                        </a:spcAft>
                      </a:pPr>
                      <a:r>
                        <a:rPr lang="en-US" sz="2400">
                          <a:effectLst/>
                        </a:rPr>
                        <a:t>50-64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47.0%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568177">
                <a:tc>
                  <a:txBody>
                    <a:bodyPr/>
                    <a:lstStyle/>
                    <a:p>
                      <a:pPr marL="0" marR="0">
                        <a:lnSpc>
                          <a:spcPct val="107000"/>
                        </a:lnSpc>
                        <a:spcBef>
                          <a:spcPts val="0"/>
                        </a:spcBef>
                        <a:spcAft>
                          <a:spcPts val="0"/>
                        </a:spcAft>
                      </a:pPr>
                      <a:r>
                        <a:rPr lang="en-US" sz="2400">
                          <a:effectLst/>
                        </a:rPr>
                        <a:t>65-74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10.9%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568177">
                <a:tc>
                  <a:txBody>
                    <a:bodyPr/>
                    <a:lstStyle/>
                    <a:p>
                      <a:pPr marL="0" marR="0">
                        <a:lnSpc>
                          <a:spcPct val="107000"/>
                        </a:lnSpc>
                        <a:spcBef>
                          <a:spcPts val="0"/>
                        </a:spcBef>
                        <a:spcAft>
                          <a:spcPts val="0"/>
                        </a:spcAft>
                      </a:pPr>
                      <a:r>
                        <a:rPr lang="en-US" sz="2400">
                          <a:effectLst/>
                        </a:rPr>
                        <a:t>75-84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568177">
                <a:tc>
                  <a:txBody>
                    <a:bodyPr/>
                    <a:lstStyle/>
                    <a:p>
                      <a:pPr marL="0" marR="0">
                        <a:lnSpc>
                          <a:spcPct val="107000"/>
                        </a:lnSpc>
                        <a:spcBef>
                          <a:spcPts val="0"/>
                        </a:spcBef>
                        <a:spcAft>
                          <a:spcPts val="0"/>
                        </a:spcAft>
                      </a:pPr>
                      <a:r>
                        <a:rPr lang="en-US" sz="2400">
                          <a:effectLst/>
                        </a:rPr>
                        <a:t>85+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0.3%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568177">
                <a:tc>
                  <a:txBody>
                    <a:bodyPr/>
                    <a:lstStyle/>
                    <a:p>
                      <a:pPr marL="0" marR="0">
                        <a:lnSpc>
                          <a:spcPct val="107000"/>
                        </a:lnSpc>
                        <a:spcBef>
                          <a:spcPts val="0"/>
                        </a:spcBef>
                        <a:spcAft>
                          <a:spcPts val="0"/>
                        </a:spcAft>
                      </a:pPr>
                      <a:r>
                        <a:rPr lang="en-US" sz="2400">
                          <a:effectLst/>
                        </a:rPr>
                        <a:t>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100.0%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81568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24</a:t>
            </a:fld>
            <a:endParaRPr lang="en-US" altLang="en-US" dirty="0"/>
          </a:p>
        </p:txBody>
      </p:sp>
      <p:sp>
        <p:nvSpPr>
          <p:cNvPr id="8" name="Title 1"/>
          <p:cNvSpPr txBox="1">
            <a:spLocks/>
          </p:cNvSpPr>
          <p:nvPr/>
        </p:nvSpPr>
        <p:spPr>
          <a:xfrm>
            <a:off x="482181" y="407583"/>
            <a:ext cx="10058764" cy="1325563"/>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4800" b="1" cap="none" dirty="0">
                <a:solidFill>
                  <a:schemeClr val="tx1"/>
                </a:solidFill>
                <a:latin typeface="Arial Narrow" panose="020B0606020202030204" pitchFamily="34" charset="0"/>
              </a:rPr>
              <a:t>SSVF Enrollment Demographics- Disability</a:t>
            </a:r>
          </a:p>
        </p:txBody>
      </p:sp>
      <p:pic>
        <p:nvPicPr>
          <p:cNvPr id="9" name="Picture 3" descr="image00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2181" y="1733146"/>
            <a:ext cx="10871619" cy="459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557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25</a:t>
            </a:fld>
            <a:endParaRPr lang="en-US" altLang="en-US" dirty="0"/>
          </a:p>
        </p:txBody>
      </p:sp>
      <p:sp>
        <p:nvSpPr>
          <p:cNvPr id="8" name="Title 1"/>
          <p:cNvSpPr txBox="1">
            <a:spLocks/>
          </p:cNvSpPr>
          <p:nvPr/>
        </p:nvSpPr>
        <p:spPr>
          <a:xfrm>
            <a:off x="482181" y="407583"/>
            <a:ext cx="10058764" cy="1325563"/>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SSVF -Types of Disabilities</a:t>
            </a:r>
          </a:p>
        </p:txBody>
      </p:sp>
      <p:graphicFrame>
        <p:nvGraphicFramePr>
          <p:cNvPr id="7" name="Content Placeholder 10"/>
          <p:cNvGraphicFramePr>
            <a:graphicFrameLocks noGrp="1"/>
          </p:cNvGraphicFramePr>
          <p:nvPr>
            <p:ph idx="1"/>
            <p:extLst>
              <p:ext uri="{D42A27DB-BD31-4B8C-83A1-F6EECF244321}">
                <p14:modId xmlns:p14="http://schemas.microsoft.com/office/powerpoint/2010/main" val="3590408714"/>
              </p:ext>
            </p:extLst>
          </p:nvPr>
        </p:nvGraphicFramePr>
        <p:xfrm>
          <a:off x="363538" y="1733550"/>
          <a:ext cx="11218862" cy="4987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8724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1295" y="1323832"/>
            <a:ext cx="9144000" cy="4360905"/>
          </a:xfrm>
          <a:solidFill>
            <a:schemeClr val="accent1">
              <a:lumMod val="20000"/>
              <a:lumOff val="80000"/>
            </a:schemeClr>
          </a:solidFill>
        </p:spPr>
        <p:txBody>
          <a:bodyPr>
            <a:normAutofit/>
          </a:bodyPr>
          <a:lstStyle/>
          <a:p>
            <a:r>
              <a:rPr lang="en-US" sz="7200" b="1" dirty="0">
                <a:latin typeface="Arial Narrow" panose="020B0606020202030204" pitchFamily="34" charset="0"/>
              </a:rPr>
              <a:t>Disparities and Inequities</a:t>
            </a:r>
            <a:br>
              <a:rPr lang="en-US" sz="7200" b="1" dirty="0">
                <a:latin typeface="Arial Narrow" panose="020B0606020202030204" pitchFamily="34" charset="0"/>
              </a:rPr>
            </a:br>
            <a:endParaRPr lang="en-US" sz="7200" b="1" dirty="0">
              <a:latin typeface="Arial Narrow" panose="020B0606020202030204" pitchFamily="34" charset="0"/>
            </a:endParaRPr>
          </a:p>
        </p:txBody>
      </p:sp>
    </p:spTree>
    <p:extLst>
      <p:ext uri="{BB962C8B-B14F-4D97-AF65-F5344CB8AC3E}">
        <p14:creationId xmlns:p14="http://schemas.microsoft.com/office/powerpoint/2010/main" val="1408457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1295" y="1323832"/>
            <a:ext cx="9144000" cy="4360905"/>
          </a:xfrm>
          <a:solidFill>
            <a:schemeClr val="accent1">
              <a:lumMod val="20000"/>
              <a:lumOff val="80000"/>
            </a:schemeClr>
          </a:solidFill>
        </p:spPr>
        <p:txBody>
          <a:bodyPr>
            <a:normAutofit/>
          </a:bodyPr>
          <a:lstStyle/>
          <a:p>
            <a:r>
              <a:rPr lang="en-US" b="1" dirty="0">
                <a:latin typeface="Arial Narrow" panose="020B0606020202030204" pitchFamily="34" charset="0"/>
              </a:rPr>
              <a:t>Quick Poll: What is a reason or reasons that a group of people might experience health disparities?</a:t>
            </a:r>
            <a:br>
              <a:rPr lang="en-US" b="1" dirty="0">
                <a:latin typeface="Arial Narrow" panose="020B0606020202030204" pitchFamily="34" charset="0"/>
              </a:rPr>
            </a:br>
            <a:endParaRPr lang="en-US" b="1" dirty="0">
              <a:latin typeface="Arial Narrow" panose="020B0606020202030204" pitchFamily="34" charset="0"/>
            </a:endParaRPr>
          </a:p>
        </p:txBody>
      </p:sp>
    </p:spTree>
    <p:extLst>
      <p:ext uri="{BB962C8B-B14F-4D97-AF65-F5344CB8AC3E}">
        <p14:creationId xmlns:p14="http://schemas.microsoft.com/office/powerpoint/2010/main" val="20512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524001"/>
            <a:ext cx="11218408" cy="5014911"/>
          </a:xfrm>
        </p:spPr>
        <p:txBody>
          <a:bodyPr>
            <a:normAutofit/>
          </a:bodyPr>
          <a:lstStyle/>
          <a:p>
            <a:pPr marL="0" indent="0">
              <a:buNone/>
            </a:pPr>
            <a:r>
              <a:rPr lang="en-US" sz="2800" dirty="0">
                <a:solidFill>
                  <a:schemeClr val="tx1">
                    <a:lumMod val="95000"/>
                    <a:lumOff val="5000"/>
                  </a:schemeClr>
                </a:solidFill>
                <a:latin typeface="Arial Narrow" panose="020B0606020202030204" pitchFamily="34" charset="0"/>
              </a:rPr>
              <a:t>		</a:t>
            </a:r>
          </a:p>
          <a:p>
            <a:pPr marL="457200" lvl="1" indent="0">
              <a:buNone/>
            </a:pPr>
            <a:endParaRPr lang="en-US" dirty="0"/>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28</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Social Determinants of Health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171" y="1524001"/>
            <a:ext cx="9144000" cy="5143500"/>
          </a:xfrm>
          <a:prstGeom prst="rect">
            <a:avLst/>
          </a:prstGeom>
        </p:spPr>
      </p:pic>
      <p:sp>
        <p:nvSpPr>
          <p:cNvPr id="9" name="Rectangle 8"/>
          <p:cNvSpPr/>
          <p:nvPr/>
        </p:nvSpPr>
        <p:spPr>
          <a:xfrm>
            <a:off x="1745706" y="6171268"/>
            <a:ext cx="6065520" cy="523220"/>
          </a:xfrm>
          <a:prstGeom prst="rect">
            <a:avLst/>
          </a:prstGeom>
        </p:spPr>
        <p:txBody>
          <a:bodyPr wrap="square">
            <a:spAutoFit/>
          </a:bodyPr>
          <a:lstStyle/>
          <a:p>
            <a:r>
              <a:rPr lang="en-US" sz="1400" b="1" dirty="0"/>
              <a:t>https://www.kff.org/racial-equity-and-health-policy/issue-brief/disparities-in-health-and-health-care-five-key-questions-and-answers/</a:t>
            </a:r>
          </a:p>
        </p:txBody>
      </p:sp>
    </p:spTree>
    <p:extLst>
      <p:ext uri="{BB962C8B-B14F-4D97-AF65-F5344CB8AC3E}">
        <p14:creationId xmlns:p14="http://schemas.microsoft.com/office/powerpoint/2010/main" val="553327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524001"/>
            <a:ext cx="11218408" cy="5014911"/>
          </a:xfrm>
        </p:spPr>
        <p:txBody>
          <a:bodyPr>
            <a:normAutofit/>
          </a:bodyPr>
          <a:lstStyle/>
          <a:p>
            <a:pPr marL="0" indent="0">
              <a:buNone/>
            </a:pPr>
            <a:r>
              <a:rPr lang="en-US" sz="2800" dirty="0">
                <a:solidFill>
                  <a:schemeClr val="tx1">
                    <a:lumMod val="95000"/>
                    <a:lumOff val="5000"/>
                  </a:schemeClr>
                </a:solidFill>
                <a:latin typeface="Arial Narrow" panose="020B0606020202030204" pitchFamily="34" charset="0"/>
              </a:rPr>
              <a:t>		</a:t>
            </a:r>
          </a:p>
          <a:p>
            <a:pPr marL="457200" lvl="1" indent="0">
              <a:buNone/>
            </a:pPr>
            <a:endParaRPr lang="en-US" dirty="0"/>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29</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Covid 19</a:t>
            </a:r>
          </a:p>
        </p:txBody>
      </p:sp>
      <p:sp>
        <p:nvSpPr>
          <p:cNvPr id="11" name="Content Placeholder 2">
            <a:extLst>
              <a:ext uri="{FF2B5EF4-FFF2-40B4-BE49-F238E27FC236}">
                <a16:creationId xmlns:a16="http://schemas.microsoft.com/office/drawing/2014/main" id="{6A014323-36AA-4B2E-8E51-1517CD67AFFC}"/>
              </a:ext>
            </a:extLst>
          </p:cNvPr>
          <p:cNvSpPr txBox="1">
            <a:spLocks/>
          </p:cNvSpPr>
          <p:nvPr/>
        </p:nvSpPr>
        <p:spPr>
          <a:xfrm>
            <a:off x="363992" y="1733147"/>
            <a:ext cx="11218408" cy="4988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4782"/>
                </a:solidFill>
                <a:latin typeface="Georgi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Content Placeholder 2"/>
          <p:cNvSpPr txBox="1">
            <a:spLocks/>
          </p:cNvSpPr>
          <p:nvPr/>
        </p:nvSpPr>
        <p:spPr>
          <a:xfrm>
            <a:off x="469119" y="1524000"/>
            <a:ext cx="10058764" cy="5014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4782"/>
                </a:solidFill>
                <a:latin typeface="Georgi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tx1">
                    <a:lumMod val="95000"/>
                    <a:lumOff val="5000"/>
                  </a:schemeClr>
                </a:solidFill>
                <a:latin typeface="Arial Narrow" panose="020B0606020202030204" pitchFamily="34" charset="0"/>
              </a:rPr>
              <a:t>	</a:t>
            </a:r>
          </a:p>
          <a:p>
            <a:r>
              <a:rPr lang="en-US" sz="3200" dirty="0">
                <a:solidFill>
                  <a:schemeClr val="tx1">
                    <a:lumMod val="95000"/>
                    <a:lumOff val="5000"/>
                  </a:schemeClr>
                </a:solidFill>
                <a:latin typeface="Arial Narrow" panose="020B0606020202030204" pitchFamily="34" charset="0"/>
              </a:rPr>
              <a:t>As of December 2020, COVID-19 has impacted the lives of millions of Americans and has taken the lives of over three hundred thousand individuals in the United States.</a:t>
            </a:r>
          </a:p>
          <a:p>
            <a:endParaRPr lang="en-US" sz="3200" dirty="0">
              <a:solidFill>
                <a:schemeClr val="tx1">
                  <a:lumMod val="95000"/>
                  <a:lumOff val="5000"/>
                </a:schemeClr>
              </a:solidFill>
              <a:latin typeface="Arial Narrow" panose="020B0606020202030204" pitchFamily="34" charset="0"/>
            </a:endParaRPr>
          </a:p>
          <a:p>
            <a:r>
              <a:rPr lang="en-US" sz="3200" dirty="0">
                <a:solidFill>
                  <a:schemeClr val="tx1">
                    <a:lumMod val="95000"/>
                    <a:lumOff val="5000"/>
                  </a:schemeClr>
                </a:solidFill>
                <a:latin typeface="Arial Narrow" panose="020B0606020202030204" pitchFamily="34" charset="0"/>
              </a:rPr>
              <a:t>Although it is a devastating disease that has impacted all populations, COVID has disproportionately impacted the lives of certain populations, e.g., Black, Indigenous, People of Color (BIPOC) and individuals with disabilities and/or underlying medical conditions; exacerbating already existing disparities.</a:t>
            </a:r>
          </a:p>
          <a:p>
            <a:endParaRPr lang="en-US" dirty="0"/>
          </a:p>
        </p:txBody>
      </p:sp>
    </p:spTree>
    <p:extLst>
      <p:ext uri="{BB962C8B-B14F-4D97-AF65-F5344CB8AC3E}">
        <p14:creationId xmlns:p14="http://schemas.microsoft.com/office/powerpoint/2010/main" val="256017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811" y="108751"/>
            <a:ext cx="11826668" cy="1325563"/>
          </a:xfrm>
          <a:solidFill>
            <a:schemeClr val="accent1">
              <a:lumMod val="20000"/>
              <a:lumOff val="80000"/>
            </a:schemeClr>
          </a:solidFill>
        </p:spPr>
        <p:txBody>
          <a:bodyPr>
            <a:normAutofit/>
          </a:bodyPr>
          <a:lstStyle/>
          <a:p>
            <a:r>
              <a:rPr lang="en-US" sz="6000" b="1" dirty="0">
                <a:latin typeface="Arial Narrow" panose="020B0606020202030204" pitchFamily="34" charset="0"/>
              </a:rPr>
              <a:t>Introductions</a:t>
            </a:r>
            <a:r>
              <a:rPr lang="en-US" sz="6000" b="1" dirty="0"/>
              <a:t> </a:t>
            </a:r>
          </a:p>
        </p:txBody>
      </p:sp>
      <p:sp>
        <p:nvSpPr>
          <p:cNvPr id="3" name="Content Placeholder 2"/>
          <p:cNvSpPr>
            <a:spLocks noGrp="1"/>
          </p:cNvSpPr>
          <p:nvPr>
            <p:ph idx="1"/>
          </p:nvPr>
        </p:nvSpPr>
        <p:spPr>
          <a:xfrm>
            <a:off x="838200" y="1825625"/>
            <a:ext cx="6434271" cy="4351338"/>
          </a:xfrm>
        </p:spPr>
        <p:txBody>
          <a:bodyPr/>
          <a:lstStyle/>
          <a:p>
            <a:pPr marL="0" indent="0">
              <a:buNone/>
            </a:pPr>
            <a:r>
              <a:rPr lang="en-US" b="1" u="sng" dirty="0">
                <a:latin typeface="Arial Narrow" panose="020B0606020202030204" pitchFamily="34" charset="0"/>
              </a:rPr>
              <a:t>Let’s hear from you </a:t>
            </a:r>
          </a:p>
          <a:p>
            <a:pPr lvl="1"/>
            <a:r>
              <a:rPr lang="en-US" sz="3200" dirty="0">
                <a:latin typeface="Arial Narrow" panose="020B0606020202030204" pitchFamily="34" charset="0"/>
              </a:rPr>
              <a:t>Name / Organization / Job</a:t>
            </a:r>
          </a:p>
          <a:p>
            <a:pPr lvl="1"/>
            <a:endParaRPr lang="en-US" sz="3200" dirty="0">
              <a:latin typeface="Arial Narrow" panose="020B0606020202030204" pitchFamily="34" charset="0"/>
            </a:endParaRPr>
          </a:p>
          <a:p>
            <a:pPr lvl="1"/>
            <a:r>
              <a:rPr lang="en-US" sz="3200" dirty="0">
                <a:latin typeface="Arial Narrow" panose="020B0606020202030204" pitchFamily="34" charset="0"/>
              </a:rPr>
              <a:t>State/Catchment area</a:t>
            </a:r>
          </a:p>
          <a:p>
            <a:pPr lvl="1"/>
            <a:endParaRPr lang="en-US" sz="3200" dirty="0">
              <a:latin typeface="Arial Narrow" panose="020B0606020202030204" pitchFamily="34" charset="0"/>
            </a:endParaRPr>
          </a:p>
          <a:p>
            <a:pPr lvl="1"/>
            <a:r>
              <a:rPr lang="en-US" sz="3200" dirty="0">
                <a:latin typeface="Arial Narrow" panose="020B0606020202030204" pitchFamily="34" charset="0"/>
              </a:rPr>
              <a:t>What excites you most about the Healthcare Navigator Role?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5639" y="1750663"/>
            <a:ext cx="4242816" cy="4108704"/>
          </a:xfrm>
          <a:prstGeom prst="rect">
            <a:avLst/>
          </a:prstGeom>
        </p:spPr>
      </p:pic>
    </p:spTree>
    <p:extLst>
      <p:ext uri="{BB962C8B-B14F-4D97-AF65-F5344CB8AC3E}">
        <p14:creationId xmlns:p14="http://schemas.microsoft.com/office/powerpoint/2010/main" val="1881942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733148"/>
            <a:ext cx="11218408" cy="4805764"/>
          </a:xfrm>
        </p:spPr>
        <p:txBody>
          <a:bodyPr>
            <a:normAutofit/>
          </a:bodyPr>
          <a:lstStyle/>
          <a:p>
            <a:r>
              <a:rPr lang="en-US" sz="3200" dirty="0">
                <a:solidFill>
                  <a:schemeClr val="tx1">
                    <a:lumMod val="95000"/>
                    <a:lumOff val="5000"/>
                  </a:schemeClr>
                </a:solidFill>
                <a:latin typeface="Arial Narrow" panose="020B0606020202030204" pitchFamily="34" charset="0"/>
              </a:rPr>
              <a:t>Implement Data Informed Practices</a:t>
            </a:r>
          </a:p>
          <a:p>
            <a:r>
              <a:rPr lang="en-US" sz="3200" dirty="0">
                <a:solidFill>
                  <a:schemeClr val="tx1">
                    <a:lumMod val="95000"/>
                    <a:lumOff val="5000"/>
                  </a:schemeClr>
                </a:solidFill>
                <a:latin typeface="Arial Narrow" panose="020B0606020202030204" pitchFamily="34" charset="0"/>
              </a:rPr>
              <a:t>Partner with local organizations that are deeply connected in communities that have disparate health outcomes</a:t>
            </a:r>
          </a:p>
          <a:p>
            <a:r>
              <a:rPr lang="en-US" sz="3200" dirty="0">
                <a:solidFill>
                  <a:schemeClr val="tx1">
                    <a:lumMod val="95000"/>
                    <a:lumOff val="5000"/>
                  </a:schemeClr>
                </a:solidFill>
                <a:latin typeface="Arial Narrow" panose="020B0606020202030204" pitchFamily="34" charset="0"/>
              </a:rPr>
              <a:t>Leverage the expertise of communities with disparate health outcomes and create shared goals for reducing disparities </a:t>
            </a:r>
          </a:p>
          <a:p>
            <a:r>
              <a:rPr lang="en-US" sz="3200" dirty="0">
                <a:solidFill>
                  <a:schemeClr val="tx1">
                    <a:lumMod val="95000"/>
                    <a:lumOff val="5000"/>
                  </a:schemeClr>
                </a:solidFill>
                <a:latin typeface="Arial Narrow" panose="020B0606020202030204" pitchFamily="34" charset="0"/>
              </a:rPr>
              <a:t>Collaborate with Veterans with lived expertise</a:t>
            </a:r>
          </a:p>
          <a:p>
            <a:pPr marL="0" indent="0">
              <a:buNone/>
            </a:pPr>
            <a:r>
              <a:rPr lang="en-US" sz="3200" dirty="0">
                <a:solidFill>
                  <a:schemeClr val="tx1">
                    <a:lumMod val="95000"/>
                    <a:lumOff val="5000"/>
                  </a:schemeClr>
                </a:solidFill>
                <a:latin typeface="Arial Narrow" panose="020B0606020202030204" pitchFamily="34" charset="0"/>
              </a:rPr>
              <a:t>		</a:t>
            </a:r>
          </a:p>
          <a:p>
            <a:pPr marL="457200" lvl="1" indent="0">
              <a:buNone/>
            </a:pPr>
            <a:endParaRPr lang="en-US" dirty="0"/>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30</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Strategies for reducing health disparities</a:t>
            </a:r>
          </a:p>
        </p:txBody>
      </p:sp>
    </p:spTree>
    <p:extLst>
      <p:ext uri="{BB962C8B-B14F-4D97-AF65-F5344CB8AC3E}">
        <p14:creationId xmlns:p14="http://schemas.microsoft.com/office/powerpoint/2010/main" val="2174192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1295" y="1323832"/>
            <a:ext cx="9144000" cy="4360905"/>
          </a:xfrm>
          <a:solidFill>
            <a:schemeClr val="accent1">
              <a:lumMod val="20000"/>
              <a:lumOff val="80000"/>
            </a:schemeClr>
          </a:solidFill>
        </p:spPr>
        <p:txBody>
          <a:bodyPr>
            <a:normAutofit/>
          </a:bodyPr>
          <a:lstStyle/>
          <a:p>
            <a:r>
              <a:rPr lang="en-US" sz="7200" b="1" dirty="0">
                <a:latin typeface="Arial Narrow" panose="020B0606020202030204" pitchFamily="34" charset="0"/>
              </a:rPr>
              <a:t>Next Steps</a:t>
            </a:r>
            <a:br>
              <a:rPr lang="en-US" sz="7200" b="1" dirty="0">
                <a:latin typeface="Arial Narrow" panose="020B0606020202030204" pitchFamily="34" charset="0"/>
              </a:rPr>
            </a:br>
            <a:br>
              <a:rPr lang="en-US" sz="7200" b="1" dirty="0">
                <a:latin typeface="Arial Narrow" panose="020B0606020202030204" pitchFamily="34" charset="0"/>
              </a:rPr>
            </a:br>
            <a:endParaRPr lang="en-US" sz="7200" b="1" dirty="0">
              <a:latin typeface="Arial Narrow" panose="020B0606020202030204" pitchFamily="34" charset="0"/>
            </a:endParaRPr>
          </a:p>
        </p:txBody>
      </p:sp>
    </p:spTree>
    <p:extLst>
      <p:ext uri="{BB962C8B-B14F-4D97-AF65-F5344CB8AC3E}">
        <p14:creationId xmlns:p14="http://schemas.microsoft.com/office/powerpoint/2010/main" val="3366778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733148"/>
            <a:ext cx="11218408" cy="4805764"/>
          </a:xfrm>
        </p:spPr>
        <p:txBody>
          <a:bodyPr>
            <a:normAutofit/>
          </a:bodyPr>
          <a:lstStyle/>
          <a:p>
            <a:r>
              <a:rPr lang="en-US" sz="3200" dirty="0">
                <a:solidFill>
                  <a:schemeClr val="tx1">
                    <a:lumMod val="95000"/>
                    <a:lumOff val="5000"/>
                  </a:schemeClr>
                </a:solidFill>
                <a:latin typeface="Arial Narrow" panose="020B0606020202030204" pitchFamily="34" charset="0"/>
              </a:rPr>
              <a:t>Review SSVF Program Guide and Webinars on the website</a:t>
            </a:r>
          </a:p>
          <a:p>
            <a:pPr lvl="1"/>
            <a:r>
              <a:rPr lang="en-US" sz="3200" dirty="0">
                <a:solidFill>
                  <a:schemeClr val="tx1">
                    <a:lumMod val="95000"/>
                    <a:lumOff val="5000"/>
                  </a:schemeClr>
                </a:solidFill>
                <a:latin typeface="Arial Narrow" panose="020B0606020202030204" pitchFamily="34" charset="0"/>
              </a:rPr>
              <a:t>https://www.va.gov/HOMELESS/ssvf/</a:t>
            </a:r>
          </a:p>
          <a:p>
            <a:r>
              <a:rPr lang="en-US" sz="3200" dirty="0">
                <a:solidFill>
                  <a:schemeClr val="tx1">
                    <a:lumMod val="95000"/>
                    <a:lumOff val="5000"/>
                  </a:schemeClr>
                </a:solidFill>
                <a:latin typeface="Arial Narrow" panose="020B0606020202030204" pitchFamily="34" charset="0"/>
              </a:rPr>
              <a:t>Complete LMS Modules</a:t>
            </a:r>
          </a:p>
          <a:p>
            <a:pPr lvl="1"/>
            <a:r>
              <a:rPr lang="en-US" sz="3200" dirty="0">
                <a:solidFill>
                  <a:schemeClr val="tx1">
                    <a:lumMod val="95000"/>
                    <a:lumOff val="5000"/>
                  </a:schemeClr>
                </a:solidFill>
                <a:latin typeface="Arial Narrow" panose="020B0606020202030204" pitchFamily="34" charset="0"/>
              </a:rPr>
              <a:t>Registration mail will be sent to health care navigators 		</a:t>
            </a:r>
          </a:p>
          <a:p>
            <a:pPr marL="457200" lvl="1" indent="0">
              <a:buNone/>
            </a:pPr>
            <a:endParaRPr lang="en-US" dirty="0"/>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32</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Additional information and Materials</a:t>
            </a:r>
          </a:p>
        </p:txBody>
      </p:sp>
    </p:spTree>
    <p:extLst>
      <p:ext uri="{BB962C8B-B14F-4D97-AF65-F5344CB8AC3E}">
        <p14:creationId xmlns:p14="http://schemas.microsoft.com/office/powerpoint/2010/main" val="1847582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733148"/>
            <a:ext cx="11218408" cy="4805764"/>
          </a:xfrm>
        </p:spPr>
        <p:txBody>
          <a:bodyPr>
            <a:normAutofit/>
          </a:bodyPr>
          <a:lstStyle/>
          <a:p>
            <a:r>
              <a:rPr lang="en-US" sz="3200" dirty="0">
                <a:solidFill>
                  <a:schemeClr val="tx1">
                    <a:lumMod val="95000"/>
                    <a:lumOff val="5000"/>
                  </a:schemeClr>
                </a:solidFill>
                <a:latin typeface="Arial Narrow" panose="020B0606020202030204" pitchFamily="34" charset="0"/>
              </a:rPr>
              <a:t>Determine your agency/community process flow for Health Care Navigation services</a:t>
            </a:r>
          </a:p>
          <a:p>
            <a:r>
              <a:rPr lang="en-US" sz="3200" dirty="0">
                <a:solidFill>
                  <a:schemeClr val="tx1">
                    <a:lumMod val="95000"/>
                    <a:lumOff val="5000"/>
                  </a:schemeClr>
                </a:solidFill>
                <a:latin typeface="Arial Narrow" panose="020B0606020202030204" pitchFamily="34" charset="0"/>
              </a:rPr>
              <a:t>Prepare slides and submit to TA facilitators  by </a:t>
            </a:r>
            <a:r>
              <a:rPr lang="en-US" sz="3200" b="1" i="1" dirty="0">
                <a:solidFill>
                  <a:schemeClr val="tx1">
                    <a:lumMod val="95000"/>
                    <a:lumOff val="5000"/>
                  </a:schemeClr>
                </a:solidFill>
                <a:latin typeface="Arial Narrow" panose="020B0606020202030204" pitchFamily="34" charset="0"/>
              </a:rPr>
              <a:t>COB January 22nd</a:t>
            </a:r>
          </a:p>
          <a:p>
            <a:r>
              <a:rPr lang="en-US" sz="3200" dirty="0">
                <a:solidFill>
                  <a:schemeClr val="tx1">
                    <a:lumMod val="95000"/>
                    <a:lumOff val="5000"/>
                  </a:schemeClr>
                </a:solidFill>
                <a:latin typeface="Arial Narrow" panose="020B0606020202030204" pitchFamily="34" charset="0"/>
              </a:rPr>
              <a:t>Please come prepared to discuss slides on </a:t>
            </a:r>
            <a:r>
              <a:rPr lang="en-US" sz="3200" b="1" i="1" dirty="0">
                <a:solidFill>
                  <a:schemeClr val="tx1">
                    <a:lumMod val="95000"/>
                    <a:lumOff val="5000"/>
                  </a:schemeClr>
                </a:solidFill>
                <a:latin typeface="Arial Narrow" panose="020B0606020202030204" pitchFamily="34" charset="0"/>
              </a:rPr>
              <a:t>January 27th</a:t>
            </a:r>
          </a:p>
          <a:p>
            <a:pPr marL="457200" lvl="1" indent="0">
              <a:buNone/>
            </a:pPr>
            <a:endParaRPr lang="en-US" dirty="0"/>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33</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Between now and next session</a:t>
            </a:r>
          </a:p>
        </p:txBody>
      </p:sp>
    </p:spTree>
    <p:extLst>
      <p:ext uri="{BB962C8B-B14F-4D97-AF65-F5344CB8AC3E}">
        <p14:creationId xmlns:p14="http://schemas.microsoft.com/office/powerpoint/2010/main" val="3229633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9209" y="1943055"/>
            <a:ext cx="10950607" cy="4235676"/>
          </a:xfrm>
        </p:spPr>
        <p:txBody>
          <a:bodyPr>
            <a:normAutofit/>
          </a:bodyPr>
          <a:lstStyle/>
          <a:p>
            <a:r>
              <a:rPr lang="en-US" sz="6000" b="1" i="1" dirty="0">
                <a:latin typeface="Arial Narrow" panose="020B0606020202030204" pitchFamily="34" charset="0"/>
              </a:rPr>
              <a:t>Health Care Navigation Community of Practice </a:t>
            </a:r>
          </a:p>
          <a:p>
            <a:r>
              <a:rPr lang="en-US" sz="6000" b="1" i="1" dirty="0">
                <a:latin typeface="Arial Narrow" panose="020B0606020202030204" pitchFamily="34" charset="0"/>
              </a:rPr>
              <a:t>Assignment #1 Slides</a:t>
            </a:r>
          </a:p>
        </p:txBody>
      </p:sp>
    </p:spTree>
    <p:extLst>
      <p:ext uri="{BB962C8B-B14F-4D97-AF65-F5344CB8AC3E}">
        <p14:creationId xmlns:p14="http://schemas.microsoft.com/office/powerpoint/2010/main" val="1326960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769" y="1058091"/>
            <a:ext cx="10864644" cy="1340825"/>
          </a:xfrm>
          <a:solidFill>
            <a:schemeClr val="bg1"/>
          </a:solidFill>
          <a:ln w="38100">
            <a:solidFill>
              <a:schemeClr val="tx1"/>
            </a:solidFill>
          </a:ln>
        </p:spPr>
        <p:txBody>
          <a:bodyPr>
            <a:normAutofit/>
          </a:bodyPr>
          <a:lstStyle/>
          <a:p>
            <a:r>
              <a:rPr lang="en-US" sz="4500" b="1" dirty="0">
                <a:latin typeface="Franklin Gothic Demi" panose="020B0703020102020204" pitchFamily="34" charset="0"/>
              </a:rPr>
              <a:t> </a:t>
            </a:r>
          </a:p>
        </p:txBody>
      </p:sp>
      <p:sp>
        <p:nvSpPr>
          <p:cNvPr id="3" name="Subtitle 2"/>
          <p:cNvSpPr>
            <a:spLocks noGrp="1"/>
          </p:cNvSpPr>
          <p:nvPr>
            <p:ph type="subTitle" idx="1"/>
          </p:nvPr>
        </p:nvSpPr>
        <p:spPr>
          <a:xfrm>
            <a:off x="727587" y="3602038"/>
            <a:ext cx="10668000" cy="1655762"/>
          </a:xfrm>
        </p:spPr>
        <p:txBody>
          <a:bodyPr>
            <a:noAutofit/>
          </a:bodyPr>
          <a:lstStyle/>
          <a:p>
            <a:r>
              <a:rPr lang="en-US" sz="6000" b="1" i="1" dirty="0">
                <a:latin typeface="Arial Narrow" panose="020B0606020202030204" pitchFamily="34" charset="0"/>
              </a:rPr>
              <a:t>Health Care Navigator Community of Practice </a:t>
            </a:r>
          </a:p>
          <a:p>
            <a:r>
              <a:rPr lang="en-US" sz="6000" b="1" i="1" dirty="0">
                <a:latin typeface="Arial Narrow" panose="020B0606020202030204" pitchFamily="34" charset="0"/>
              </a:rPr>
              <a:t>Assignment #1</a:t>
            </a:r>
          </a:p>
        </p:txBody>
      </p:sp>
    </p:spTree>
    <p:extLst>
      <p:ext uri="{BB962C8B-B14F-4D97-AF65-F5344CB8AC3E}">
        <p14:creationId xmlns:p14="http://schemas.microsoft.com/office/powerpoint/2010/main" val="595462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03" y="197976"/>
            <a:ext cx="11946194" cy="844243"/>
          </a:xfrm>
          <a:solidFill>
            <a:schemeClr val="bg1">
              <a:lumMod val="95000"/>
            </a:schemeClr>
          </a:solidFill>
        </p:spPr>
        <p:txBody>
          <a:bodyPr>
            <a:noAutofit/>
          </a:bodyPr>
          <a:lstStyle/>
          <a:p>
            <a:r>
              <a:rPr lang="en-US" sz="6000" b="1" dirty="0">
                <a:latin typeface="Arial Narrow" panose="020B0606020202030204" pitchFamily="34" charset="0"/>
              </a:rPr>
              <a:t>Process Flow</a:t>
            </a:r>
          </a:p>
        </p:txBody>
      </p:sp>
      <p:sp>
        <p:nvSpPr>
          <p:cNvPr id="3" name="Content Placeholder 2"/>
          <p:cNvSpPr>
            <a:spLocks noGrp="1"/>
          </p:cNvSpPr>
          <p:nvPr>
            <p:ph idx="1"/>
          </p:nvPr>
        </p:nvSpPr>
        <p:spPr>
          <a:xfrm>
            <a:off x="122903" y="1161946"/>
            <a:ext cx="11850329" cy="5498078"/>
          </a:xfrm>
        </p:spPr>
        <p:txBody>
          <a:bodyPr>
            <a:normAutofit fontScale="55000" lnSpcReduction="20000"/>
          </a:bodyPr>
          <a:lstStyle/>
          <a:p>
            <a:pPr marL="457200" lvl="1" indent="0">
              <a:buNone/>
            </a:pPr>
            <a:endParaRPr lang="en-US" sz="3800" dirty="0">
              <a:latin typeface="Arial Narrow" panose="020B0606020202030204" pitchFamily="34" charset="0"/>
              <a:cs typeface="Arial" panose="020B0604020202020204" pitchFamily="34" charset="0"/>
            </a:endParaRPr>
          </a:p>
          <a:p>
            <a:pPr lvl="1"/>
            <a:r>
              <a:rPr lang="en-US" sz="4800" dirty="0">
                <a:latin typeface="Arial Narrow" panose="020B0606020202030204" pitchFamily="34" charset="0"/>
                <a:cs typeface="Arial" panose="020B0604020202020204" pitchFamily="34" charset="0"/>
              </a:rPr>
              <a:t>What is the process flow?  Please describe the step by step process.</a:t>
            </a:r>
          </a:p>
          <a:p>
            <a:pPr marL="457200" lvl="1" indent="0">
              <a:buNone/>
            </a:pPr>
            <a:endParaRPr lang="en-US" sz="4800" dirty="0">
              <a:latin typeface="Arial Narrow" panose="020B0606020202030204" pitchFamily="34" charset="0"/>
              <a:cs typeface="Arial" panose="020B0604020202020204" pitchFamily="34" charset="0"/>
            </a:endParaRPr>
          </a:p>
          <a:p>
            <a:pPr lvl="1"/>
            <a:r>
              <a:rPr lang="en-US" sz="4800" dirty="0">
                <a:latin typeface="Arial Narrow" panose="020B0606020202030204" pitchFamily="34" charset="0"/>
                <a:cs typeface="Arial" panose="020B0604020202020204" pitchFamily="34" charset="0"/>
              </a:rPr>
              <a:t>Please be sure to address the following questions</a:t>
            </a:r>
          </a:p>
          <a:p>
            <a:pPr lvl="2"/>
            <a:r>
              <a:rPr lang="en-US" sz="4800" dirty="0">
                <a:latin typeface="Arial Narrow" panose="020B0606020202030204" pitchFamily="34" charset="0"/>
                <a:cs typeface="Arial" panose="020B0604020202020204" pitchFamily="34" charset="0"/>
              </a:rPr>
              <a:t>Identifying Veteran in Need of HCN services</a:t>
            </a:r>
          </a:p>
          <a:p>
            <a:pPr lvl="3"/>
            <a:r>
              <a:rPr lang="en-US" sz="4800" dirty="0">
                <a:latin typeface="Arial Narrow" panose="020B0606020202030204" pitchFamily="34" charset="0"/>
                <a:cs typeface="Arial" panose="020B0604020202020204" pitchFamily="34" charset="0"/>
              </a:rPr>
              <a:t>How will Veterans be identified?  What makes them prioritized for these services?</a:t>
            </a:r>
          </a:p>
          <a:p>
            <a:pPr lvl="3"/>
            <a:r>
              <a:rPr lang="en-US" sz="4800" dirty="0">
                <a:latin typeface="Arial Narrow" panose="020B0606020202030204" pitchFamily="34" charset="0"/>
                <a:cs typeface="Arial" panose="020B0604020202020204" pitchFamily="34" charset="0"/>
              </a:rPr>
              <a:t>How will their level of need be determined?</a:t>
            </a:r>
          </a:p>
          <a:p>
            <a:pPr lvl="3"/>
            <a:r>
              <a:rPr lang="en-US" sz="4800" dirty="0">
                <a:latin typeface="Arial Narrow" panose="020B0606020202030204" pitchFamily="34" charset="0"/>
                <a:cs typeface="Arial" panose="020B0604020202020204" pitchFamily="34" charset="0"/>
              </a:rPr>
              <a:t>What is the process/flow if a Veteran household is later identified to have  a need for more intensive Health Care Navigation services?</a:t>
            </a:r>
          </a:p>
          <a:p>
            <a:pPr lvl="2"/>
            <a:r>
              <a:rPr lang="en-US" sz="4800" dirty="0">
                <a:latin typeface="Arial Narrow" panose="020B0606020202030204" pitchFamily="34" charset="0"/>
                <a:cs typeface="Arial" panose="020B0604020202020204" pitchFamily="34" charset="0"/>
              </a:rPr>
              <a:t>Equity</a:t>
            </a:r>
          </a:p>
          <a:p>
            <a:pPr lvl="3" fontAlgn="base"/>
            <a:r>
              <a:rPr lang="en-US" sz="4800" dirty="0">
                <a:latin typeface="Arial Narrow" panose="020B0606020202030204" pitchFamily="34" charset="0"/>
              </a:rPr>
              <a:t>How will equity be monitored?  Tracked?</a:t>
            </a:r>
          </a:p>
          <a:p>
            <a:pPr lvl="3" fontAlgn="base"/>
            <a:r>
              <a:rPr lang="en-US" sz="4800" dirty="0">
                <a:latin typeface="Arial Narrow" panose="020B0606020202030204" pitchFamily="34" charset="0"/>
              </a:rPr>
              <a:t>Who in your community must be engaged to promote equity in HCN services?</a:t>
            </a:r>
          </a:p>
          <a:p>
            <a:pPr lvl="2"/>
            <a:r>
              <a:rPr lang="en-US" sz="4800" dirty="0">
                <a:latin typeface="Arial Narrow" panose="020B0606020202030204" pitchFamily="34" charset="0"/>
                <a:cs typeface="Arial" panose="020B0604020202020204" pitchFamily="34" charset="0"/>
              </a:rPr>
              <a:t>Roles</a:t>
            </a:r>
          </a:p>
          <a:p>
            <a:pPr lvl="3"/>
            <a:r>
              <a:rPr lang="en-US" sz="4800" dirty="0">
                <a:latin typeface="Arial Narrow" panose="020B0606020202030204" pitchFamily="34" charset="0"/>
                <a:cs typeface="Arial" panose="020B0604020202020204" pitchFamily="34" charset="0"/>
              </a:rPr>
              <a:t>How are you messaging the difference in roles/responsibilities?  </a:t>
            </a:r>
          </a:p>
          <a:p>
            <a:pPr lvl="3"/>
            <a:r>
              <a:rPr lang="en-US" sz="4800" dirty="0">
                <a:latin typeface="Arial Narrow" panose="020B0606020202030204" pitchFamily="34" charset="0"/>
                <a:cs typeface="Arial" panose="020B0604020202020204" pitchFamily="34" charset="0"/>
              </a:rPr>
              <a:t>Who in your SSVF program do you need to connect with to map out roles?</a:t>
            </a:r>
            <a:endParaRPr lang="en-US" sz="4800" dirty="0">
              <a:latin typeface="Arial Narrow" panose="020B0606020202030204" pitchFamily="34" charset="0"/>
            </a:endParaRPr>
          </a:p>
          <a:p>
            <a:pPr marL="457200" lvl="1"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3" y="6262688"/>
            <a:ext cx="816017" cy="485800"/>
          </a:xfrm>
          <a:prstGeom prst="rect">
            <a:avLst/>
          </a:prstGeom>
        </p:spPr>
      </p:pic>
    </p:spTree>
    <p:extLst>
      <p:ext uri="{BB962C8B-B14F-4D97-AF65-F5344CB8AC3E}">
        <p14:creationId xmlns:p14="http://schemas.microsoft.com/office/powerpoint/2010/main" val="1458389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03" y="197976"/>
            <a:ext cx="11946194" cy="844243"/>
          </a:xfrm>
          <a:solidFill>
            <a:schemeClr val="bg1">
              <a:lumMod val="95000"/>
            </a:schemeClr>
          </a:solidFill>
        </p:spPr>
        <p:txBody>
          <a:bodyPr>
            <a:noAutofit/>
          </a:bodyPr>
          <a:lstStyle/>
          <a:p>
            <a:r>
              <a:rPr lang="en-US" sz="6000" b="1" dirty="0">
                <a:latin typeface="Arial Narrow" panose="020B0606020202030204" pitchFamily="34" charset="0"/>
              </a:rPr>
              <a:t>Process Flow continued</a:t>
            </a:r>
          </a:p>
        </p:txBody>
      </p:sp>
      <p:sp>
        <p:nvSpPr>
          <p:cNvPr id="3" name="Content Placeholder 2"/>
          <p:cNvSpPr>
            <a:spLocks noGrp="1"/>
          </p:cNvSpPr>
          <p:nvPr>
            <p:ph idx="1"/>
          </p:nvPr>
        </p:nvSpPr>
        <p:spPr>
          <a:xfrm>
            <a:off x="122903" y="1161946"/>
            <a:ext cx="11850329" cy="5498078"/>
          </a:xfrm>
        </p:spPr>
        <p:txBody>
          <a:bodyPr>
            <a:normAutofit/>
          </a:bodyPr>
          <a:lstStyle/>
          <a:p>
            <a:pPr marL="457200" lvl="1" indent="0">
              <a:buNone/>
            </a:pPr>
            <a:endParaRPr lang="en-US" sz="2800" dirty="0">
              <a:cs typeface="Arial" panose="020B0604020202020204" pitchFamily="34" charset="0"/>
            </a:endParaRPr>
          </a:p>
          <a:p>
            <a:pPr lvl="1"/>
            <a:r>
              <a:rPr lang="en-US" sz="3200" dirty="0">
                <a:latin typeface="Arial Narrow" panose="020B0606020202030204" pitchFamily="34" charset="0"/>
                <a:cs typeface="Arial" panose="020B0604020202020204" pitchFamily="34" charset="0"/>
              </a:rPr>
              <a:t>What is the process flow?  Please describe the step by step process.</a:t>
            </a:r>
          </a:p>
          <a:p>
            <a:pPr marL="1371600" lvl="3" indent="0" fontAlgn="base">
              <a:buNone/>
            </a:pPr>
            <a:endParaRPr lang="en-US" sz="3200" dirty="0">
              <a:latin typeface="Arial Narrow" panose="020B0606020202030204" pitchFamily="34" charset="0"/>
            </a:endParaRPr>
          </a:p>
          <a:p>
            <a:pPr lvl="2"/>
            <a:r>
              <a:rPr lang="en-US" sz="3200" dirty="0">
                <a:latin typeface="Arial Narrow" panose="020B0606020202030204" pitchFamily="34" charset="0"/>
                <a:cs typeface="Arial" panose="020B0604020202020204" pitchFamily="34" charset="0"/>
              </a:rPr>
              <a:t>Meetings</a:t>
            </a:r>
          </a:p>
          <a:p>
            <a:pPr lvl="3"/>
            <a:r>
              <a:rPr lang="en-US" sz="3200" dirty="0">
                <a:latin typeface="Arial Narrow" panose="020B0606020202030204" pitchFamily="34" charset="0"/>
                <a:cs typeface="Arial" panose="020B0604020202020204" pitchFamily="34" charset="0"/>
              </a:rPr>
              <a:t>Frequency?</a:t>
            </a:r>
          </a:p>
          <a:p>
            <a:pPr lvl="3"/>
            <a:r>
              <a:rPr lang="en-US" sz="3200" dirty="0">
                <a:latin typeface="Arial Narrow" panose="020B0606020202030204" pitchFamily="34" charset="0"/>
                <a:cs typeface="Arial" panose="020B0604020202020204" pitchFamily="34" charset="0"/>
              </a:rPr>
              <a:t>Case conferencing versus Coordination?</a:t>
            </a:r>
          </a:p>
          <a:p>
            <a:pPr marL="1371600" lvl="3" indent="0">
              <a:buNone/>
            </a:pPr>
            <a:endParaRPr lang="en-US" sz="3200" dirty="0">
              <a:latin typeface="Arial Narrow" panose="020B0606020202030204" pitchFamily="34" charset="0"/>
              <a:cs typeface="Arial" panose="020B0604020202020204" pitchFamily="34" charset="0"/>
            </a:endParaRPr>
          </a:p>
          <a:p>
            <a:pPr lvl="2"/>
            <a:r>
              <a:rPr lang="en-US" sz="3200" dirty="0">
                <a:latin typeface="Arial Narrow" panose="020B0606020202030204" pitchFamily="34" charset="0"/>
                <a:cs typeface="Arial" panose="020B0604020202020204" pitchFamily="34" charset="0"/>
              </a:rPr>
              <a:t>Strategic Partnerships </a:t>
            </a:r>
          </a:p>
          <a:p>
            <a:pPr lvl="3"/>
            <a:r>
              <a:rPr lang="en-US" sz="3200" dirty="0">
                <a:latin typeface="Arial Narrow" panose="020B0606020202030204" pitchFamily="34" charset="0"/>
                <a:cs typeface="Arial" panose="020B0604020202020204" pitchFamily="34" charset="0"/>
              </a:rPr>
              <a:t>Peer/Lived expertise groups?</a:t>
            </a:r>
          </a:p>
          <a:p>
            <a:pPr lvl="3"/>
            <a:r>
              <a:rPr lang="en-US" sz="3200" dirty="0">
                <a:latin typeface="Arial Narrow" panose="020B0606020202030204" pitchFamily="34" charset="0"/>
                <a:cs typeface="Arial" panose="020B0604020202020204" pitchFamily="34" charset="0"/>
              </a:rPr>
              <a:t>Anyone else? </a:t>
            </a:r>
          </a:p>
          <a:p>
            <a:pPr marL="457200" lvl="1"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3" y="6262688"/>
            <a:ext cx="816017" cy="485800"/>
          </a:xfrm>
          <a:prstGeom prst="rect">
            <a:avLst/>
          </a:prstGeom>
        </p:spPr>
      </p:pic>
    </p:spTree>
    <p:extLst>
      <p:ext uri="{BB962C8B-B14F-4D97-AF65-F5344CB8AC3E}">
        <p14:creationId xmlns:p14="http://schemas.microsoft.com/office/powerpoint/2010/main" val="2712285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03" y="197976"/>
            <a:ext cx="11946194" cy="844243"/>
          </a:xfrm>
          <a:solidFill>
            <a:schemeClr val="bg1">
              <a:lumMod val="95000"/>
            </a:schemeClr>
          </a:solidFill>
        </p:spPr>
        <p:txBody>
          <a:bodyPr>
            <a:noAutofit/>
          </a:bodyPr>
          <a:lstStyle/>
          <a:p>
            <a:r>
              <a:rPr lang="en-US" sz="6000" b="1" dirty="0">
                <a:latin typeface="Arial Narrow" panose="020B0606020202030204" pitchFamily="34" charset="0"/>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03" y="6262688"/>
            <a:ext cx="816017" cy="485800"/>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24447" y="1162050"/>
            <a:ext cx="8246269" cy="5497513"/>
          </a:xfrm>
          <a:prstGeom prst="rect">
            <a:avLst/>
          </a:prstGeom>
        </p:spPr>
      </p:pic>
    </p:spTree>
    <p:extLst>
      <p:ext uri="{BB962C8B-B14F-4D97-AF65-F5344CB8AC3E}">
        <p14:creationId xmlns:p14="http://schemas.microsoft.com/office/powerpoint/2010/main" val="2240715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98" y="100205"/>
            <a:ext cx="11929217" cy="1325563"/>
          </a:xfrm>
          <a:solidFill>
            <a:schemeClr val="accent1">
              <a:lumMod val="20000"/>
              <a:lumOff val="80000"/>
            </a:schemeClr>
          </a:solidFill>
        </p:spPr>
        <p:txBody>
          <a:bodyPr>
            <a:normAutofit/>
          </a:bodyPr>
          <a:lstStyle/>
          <a:p>
            <a:r>
              <a:rPr lang="en-US" sz="6000" b="1" dirty="0">
                <a:latin typeface="Arial Narrow" panose="020B0606020202030204" pitchFamily="34" charset="0"/>
              </a:rPr>
              <a:t>What is a </a:t>
            </a:r>
            <a:r>
              <a:rPr lang="en-US" sz="6000" b="1" dirty="0" err="1">
                <a:latin typeface="Arial Narrow" panose="020B0606020202030204" pitchFamily="34" charset="0"/>
              </a:rPr>
              <a:t>CoP</a:t>
            </a:r>
            <a:r>
              <a:rPr lang="en-US" sz="6000" b="1" dirty="0">
                <a:latin typeface="Arial Narrow" panose="020B0606020202030204" pitchFamily="34" charset="0"/>
              </a:rPr>
              <a:t>?</a:t>
            </a:r>
          </a:p>
        </p:txBody>
      </p:sp>
      <p:sp>
        <p:nvSpPr>
          <p:cNvPr id="3" name="Content Placeholder 2"/>
          <p:cNvSpPr>
            <a:spLocks noGrp="1"/>
          </p:cNvSpPr>
          <p:nvPr>
            <p:ph idx="1"/>
          </p:nvPr>
        </p:nvSpPr>
        <p:spPr>
          <a:xfrm>
            <a:off x="282723" y="1620525"/>
            <a:ext cx="11074637" cy="4351338"/>
          </a:xfrm>
        </p:spPr>
        <p:txBody>
          <a:bodyPr>
            <a:noAutofit/>
          </a:bodyPr>
          <a:lstStyle/>
          <a:p>
            <a:r>
              <a:rPr lang="en-US" sz="3200" dirty="0">
                <a:latin typeface="Arial Narrow" panose="020B0606020202030204" pitchFamily="34" charset="0"/>
              </a:rPr>
              <a:t>A Community of Practice is a platform that brings individuals and programs together whom have a vested interest in a given topic.</a:t>
            </a:r>
          </a:p>
          <a:p>
            <a:endParaRPr lang="en-US" sz="3200" dirty="0">
              <a:latin typeface="Arial Narrow" panose="020B0606020202030204" pitchFamily="34" charset="0"/>
            </a:endParaRPr>
          </a:p>
          <a:p>
            <a:r>
              <a:rPr lang="en-US" sz="3200" dirty="0">
                <a:latin typeface="Arial Narrow" panose="020B0606020202030204" pitchFamily="34" charset="0"/>
              </a:rPr>
              <a:t>It is a safe place to share ideas, explore challenges and work together to harness creative solutions.</a:t>
            </a:r>
          </a:p>
          <a:p>
            <a:endParaRPr lang="en-US" sz="3200" dirty="0">
              <a:latin typeface="Arial Narrow" panose="020B0606020202030204" pitchFamily="34" charset="0"/>
            </a:endParaRPr>
          </a:p>
          <a:p>
            <a:r>
              <a:rPr lang="en-US" sz="3200" dirty="0">
                <a:latin typeface="Arial Narrow" panose="020B0606020202030204" pitchFamily="34" charset="0"/>
              </a:rPr>
              <a:t>While facilitators will help guide discussion and offer insight, this is YOUR time to focus on how Health Care Navigation can improve the health and well-being of Veterans served by SSVF.</a:t>
            </a:r>
          </a:p>
        </p:txBody>
      </p:sp>
    </p:spTree>
    <p:extLst>
      <p:ext uri="{BB962C8B-B14F-4D97-AF65-F5344CB8AC3E}">
        <p14:creationId xmlns:p14="http://schemas.microsoft.com/office/powerpoint/2010/main" val="363449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316" y="206148"/>
            <a:ext cx="10058764" cy="1325563"/>
          </a:xfrm>
          <a:solidFill>
            <a:schemeClr val="accent1">
              <a:lumMod val="20000"/>
              <a:lumOff val="80000"/>
            </a:schemeClr>
          </a:solidFill>
        </p:spPr>
        <p:txBody>
          <a:bodyPr>
            <a:normAutofit/>
          </a:bodyPr>
          <a:lstStyle/>
          <a:p>
            <a:r>
              <a:rPr lang="en-US" sz="6000" b="1" dirty="0">
                <a:latin typeface="Arial Narrow" panose="020B0606020202030204" pitchFamily="34" charset="0"/>
              </a:rPr>
              <a:t>Strengths of </a:t>
            </a:r>
            <a:r>
              <a:rPr lang="en-US" sz="6000" b="1" dirty="0" err="1">
                <a:latin typeface="Arial Narrow" panose="020B0606020202030204" pitchFamily="34" charset="0"/>
              </a:rPr>
              <a:t>CoP’s</a:t>
            </a:r>
            <a:endParaRPr lang="en-US" sz="6000" b="1" dirty="0">
              <a:latin typeface="Arial Narrow" panose="020B0606020202030204" pitchFamily="34" charset="0"/>
            </a:endParaRPr>
          </a:p>
        </p:txBody>
      </p:sp>
      <p:sp>
        <p:nvSpPr>
          <p:cNvPr id="3" name="Content Placeholder 2"/>
          <p:cNvSpPr>
            <a:spLocks noGrp="1"/>
          </p:cNvSpPr>
          <p:nvPr>
            <p:ph idx="1"/>
          </p:nvPr>
        </p:nvSpPr>
        <p:spPr>
          <a:xfrm>
            <a:off x="838200" y="1825625"/>
            <a:ext cx="10515600" cy="4722320"/>
          </a:xfrm>
        </p:spPr>
        <p:txBody>
          <a:bodyPr>
            <a:normAutofit/>
          </a:bodyPr>
          <a:lstStyle/>
          <a:p>
            <a:r>
              <a:rPr lang="en-US" sz="3500" dirty="0">
                <a:latin typeface="Arial Narrow" panose="020B0606020202030204" pitchFamily="34" charset="0"/>
              </a:rPr>
              <a:t>Different kind of  interaction, with a goal of working together to harness new or creative solutions to local challenges</a:t>
            </a:r>
          </a:p>
          <a:p>
            <a:pPr marL="0" indent="0">
              <a:buNone/>
            </a:pPr>
            <a:endParaRPr lang="en-US" sz="3500" dirty="0">
              <a:latin typeface="Arial Narrow" panose="020B0606020202030204" pitchFamily="34" charset="0"/>
            </a:endParaRPr>
          </a:p>
          <a:p>
            <a:r>
              <a:rPr lang="en-US" sz="3500" dirty="0">
                <a:latin typeface="Arial Narrow" panose="020B0606020202030204" pitchFamily="34" charset="0"/>
              </a:rPr>
              <a:t>Sense of community- Being on video can accelerate this!</a:t>
            </a:r>
          </a:p>
          <a:p>
            <a:pPr marL="0" indent="0">
              <a:buNone/>
            </a:pPr>
            <a:endParaRPr lang="en-US" sz="3500" dirty="0">
              <a:latin typeface="Arial Narrow" panose="020B0606020202030204" pitchFamily="34" charset="0"/>
            </a:endParaRPr>
          </a:p>
          <a:p>
            <a:r>
              <a:rPr lang="en-US" sz="3500" dirty="0">
                <a:latin typeface="Arial Narrow" panose="020B0606020202030204" pitchFamily="34" charset="0"/>
              </a:rPr>
              <a:t>Safe venue to share challenges and bounce ideas with colleagues and other counterparts from different areas.</a:t>
            </a:r>
          </a:p>
          <a:p>
            <a:pPr marL="0" indent="0">
              <a:buNone/>
            </a:pPr>
            <a:endParaRPr lang="en-US" sz="3500" dirty="0">
              <a:latin typeface="Arial Narrow" panose="020B0606020202030204" pitchFamily="34" charset="0"/>
            </a:endParaRPr>
          </a:p>
          <a:p>
            <a:endParaRPr lang="en-US" dirty="0"/>
          </a:p>
          <a:p>
            <a:endParaRPr lang="en-US" dirty="0"/>
          </a:p>
          <a:p>
            <a:pPr marL="0" indent="0">
              <a:buNone/>
            </a:pPr>
            <a:endParaRPr lang="en-US" dirty="0"/>
          </a:p>
          <a:p>
            <a:pPr marL="0" indent="0">
              <a:buNone/>
            </a:pPr>
            <a:endParaRPr lang="en-US" dirty="0"/>
          </a:p>
        </p:txBody>
      </p:sp>
      <p:pic>
        <p:nvPicPr>
          <p:cNvPr id="2054" name="Picture 6" descr="Image result for stro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87" y="206148"/>
            <a:ext cx="1499688" cy="130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5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316" y="206148"/>
            <a:ext cx="10058764" cy="1325563"/>
          </a:xfrm>
          <a:solidFill>
            <a:schemeClr val="accent1">
              <a:lumMod val="20000"/>
              <a:lumOff val="80000"/>
            </a:schemeClr>
          </a:solidFill>
        </p:spPr>
        <p:txBody>
          <a:bodyPr>
            <a:normAutofit/>
          </a:bodyPr>
          <a:lstStyle/>
          <a:p>
            <a:r>
              <a:rPr lang="en-US" sz="6000" b="1" dirty="0">
                <a:latin typeface="Arial Narrow" panose="020B0606020202030204" pitchFamily="34" charset="0"/>
              </a:rPr>
              <a:t>Health Care Navigator COP</a:t>
            </a:r>
          </a:p>
        </p:txBody>
      </p:sp>
      <p:sp>
        <p:nvSpPr>
          <p:cNvPr id="3" name="Content Placeholder 2"/>
          <p:cNvSpPr>
            <a:spLocks noGrp="1"/>
          </p:cNvSpPr>
          <p:nvPr>
            <p:ph idx="1"/>
          </p:nvPr>
        </p:nvSpPr>
        <p:spPr>
          <a:xfrm>
            <a:off x="838200" y="1825624"/>
            <a:ext cx="10515600" cy="4875621"/>
          </a:xfrm>
        </p:spPr>
        <p:txBody>
          <a:bodyPr>
            <a:normAutofit lnSpcReduction="10000"/>
          </a:bodyPr>
          <a:lstStyle/>
          <a:p>
            <a:r>
              <a:rPr lang="en-US" sz="3200" dirty="0">
                <a:latin typeface="Arial Narrow" panose="020B0606020202030204" pitchFamily="34" charset="0"/>
              </a:rPr>
              <a:t>The COVID-19 public health crisis has elevated the need for all VA homeless programs to improve their overall coordination and linkages with health care services. </a:t>
            </a:r>
          </a:p>
          <a:p>
            <a:r>
              <a:rPr lang="en-US" sz="3200" dirty="0">
                <a:latin typeface="Arial Narrow" panose="020B0606020202030204" pitchFamily="34" charset="0"/>
              </a:rPr>
              <a:t>The Health Care Navigator role is a critical piece in ensuring that Veterans are connected to the appropriate health resources.  </a:t>
            </a:r>
          </a:p>
          <a:p>
            <a:r>
              <a:rPr lang="en-US" sz="3200" dirty="0">
                <a:latin typeface="Arial Narrow" panose="020B0606020202030204" pitchFamily="34" charset="0"/>
              </a:rPr>
              <a:t>The SSVF Health Care Navigator Communities of Practice will be an opportunity for HCNs from across your region to come together for ongoing guidance and sharing of ideas and practices for this new role. </a:t>
            </a:r>
          </a:p>
          <a:p>
            <a:r>
              <a:rPr lang="en-US" sz="3200" dirty="0">
                <a:latin typeface="Arial Narrow" panose="020B0606020202030204" pitchFamily="34" charset="0"/>
              </a:rPr>
              <a:t>The CoPs will take place for 60 minutes every two weeks for a total of six sessions in each cohort.</a:t>
            </a:r>
          </a:p>
          <a:p>
            <a:pPr marL="0" indent="0">
              <a:buNone/>
            </a:pPr>
            <a:endParaRPr lang="en-US" dirty="0"/>
          </a:p>
          <a:p>
            <a:pPr marL="0" indent="0">
              <a:buNone/>
            </a:pPr>
            <a:endParaRPr lang="en-US" dirty="0"/>
          </a:p>
        </p:txBody>
      </p:sp>
      <p:pic>
        <p:nvPicPr>
          <p:cNvPr id="2054" name="Picture 6" descr="Image result for stro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87" y="206148"/>
            <a:ext cx="1499688" cy="130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5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5345" y="403390"/>
            <a:ext cx="11223010" cy="4975053"/>
          </a:xfrm>
          <a:noFill/>
        </p:spPr>
        <p:txBody>
          <a:bodyPr>
            <a:normAutofit/>
          </a:bodyPr>
          <a:lstStyle/>
          <a:p>
            <a:pPr marL="457200" indent="-457200" algn="l">
              <a:buFont typeface="Arial" panose="020B0604020202020204" pitchFamily="34" charset="0"/>
              <a:buChar char="•"/>
            </a:pPr>
            <a:r>
              <a:rPr lang="en-US" sz="3200" b="1" dirty="0">
                <a:latin typeface="Arial Narrow" panose="020B0606020202030204" pitchFamily="34" charset="0"/>
              </a:rPr>
              <a:t>What processes, protocols or service considerations need to improve to ensure the Veteran is quickly linked to and provided the appropriate level of health care navigation support? </a:t>
            </a:r>
            <a:br>
              <a:rPr lang="en-US" sz="3200" b="1" dirty="0">
                <a:latin typeface="Arial Narrow" panose="020B0606020202030204" pitchFamily="34" charset="0"/>
              </a:rPr>
            </a:br>
            <a:r>
              <a:rPr lang="en-US" sz="3200" b="1" dirty="0">
                <a:latin typeface="Arial Narrow" panose="020B0606020202030204" pitchFamily="34" charset="0"/>
              </a:rPr>
              <a:t> </a:t>
            </a:r>
            <a:br>
              <a:rPr lang="en-US" sz="3200" b="1" dirty="0">
                <a:latin typeface="Arial Narrow" panose="020B0606020202030204" pitchFamily="34" charset="0"/>
              </a:rPr>
            </a:br>
            <a:r>
              <a:rPr lang="en-US" sz="3200" b="1" dirty="0">
                <a:latin typeface="Arial Narrow" panose="020B0606020202030204" pitchFamily="34" charset="0"/>
              </a:rPr>
              <a:t>How do we improve the experience for the Veteran while receiving services?  How do we build OUR role and system to better meet the VETERAN’S needs, desires and goals?</a:t>
            </a:r>
            <a:br>
              <a:rPr lang="en-US" sz="7200" b="1" dirty="0"/>
            </a:br>
            <a:endParaRPr lang="en-US" sz="7200" b="1" dirty="0"/>
          </a:p>
        </p:txBody>
      </p:sp>
      <p:sp>
        <p:nvSpPr>
          <p:cNvPr id="3" name="Title 1"/>
          <p:cNvSpPr txBox="1">
            <a:spLocks/>
          </p:cNvSpPr>
          <p:nvPr/>
        </p:nvSpPr>
        <p:spPr>
          <a:xfrm>
            <a:off x="305345" y="226996"/>
            <a:ext cx="10058764" cy="994566"/>
          </a:xfrm>
          <a:prstGeom prst="rect">
            <a:avLst/>
          </a:prstGeom>
          <a:solidFill>
            <a:schemeClr val="accent1">
              <a:lumMod val="20000"/>
              <a:lumOff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latin typeface="Arial Narrow" panose="020B0606020202030204" pitchFamily="34" charset="0"/>
              </a:rPr>
              <a:t>Key Questions for this work</a:t>
            </a:r>
          </a:p>
        </p:txBody>
      </p:sp>
    </p:spTree>
    <p:extLst>
      <p:ext uri="{BB962C8B-B14F-4D97-AF65-F5344CB8AC3E}">
        <p14:creationId xmlns:p14="http://schemas.microsoft.com/office/powerpoint/2010/main" val="368862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733147"/>
            <a:ext cx="11218408" cy="4988327"/>
          </a:xfrm>
        </p:spPr>
        <p:txBody>
          <a:bodyPr>
            <a:normAutofit/>
          </a:bodyPr>
          <a:lstStyle/>
          <a:p>
            <a:r>
              <a:rPr lang="en-US" sz="3200" b="1" dirty="0">
                <a:solidFill>
                  <a:schemeClr val="tx1"/>
                </a:solidFill>
                <a:latin typeface="Arial Narrow" panose="020B0606020202030204" pitchFamily="34" charset="0"/>
              </a:rPr>
              <a:t>Seek to understand and be understood.  Stay in a place of curiosity and wanting to understand.</a:t>
            </a:r>
          </a:p>
          <a:p>
            <a:r>
              <a:rPr lang="en-US" sz="3200" b="1" dirty="0">
                <a:solidFill>
                  <a:schemeClr val="tx1"/>
                </a:solidFill>
                <a:latin typeface="Arial Narrow" panose="020B0606020202030204" pitchFamily="34" charset="0"/>
              </a:rPr>
              <a:t>Practice Active Listening.</a:t>
            </a:r>
          </a:p>
          <a:p>
            <a:r>
              <a:rPr lang="en-US" sz="3200" b="1" dirty="0">
                <a:solidFill>
                  <a:schemeClr val="tx1"/>
                </a:solidFill>
                <a:latin typeface="Arial Narrow" panose="020B0606020202030204" pitchFamily="34" charset="0"/>
              </a:rPr>
              <a:t>Participate to the fullest of your ability – our collective growth depends upon the inclusion of every voice.</a:t>
            </a:r>
            <a:endParaRPr lang="en-US" sz="3200" dirty="0">
              <a:solidFill>
                <a:schemeClr val="tx1"/>
              </a:solidFill>
              <a:latin typeface="Arial Narrow" panose="020B0606020202030204" pitchFamily="34" charset="0"/>
            </a:endParaRPr>
          </a:p>
          <a:p>
            <a:r>
              <a:rPr lang="en-US" sz="3200" b="1" dirty="0">
                <a:solidFill>
                  <a:schemeClr val="tx1"/>
                </a:solidFill>
                <a:latin typeface="Arial Narrow" panose="020B0606020202030204" pitchFamily="34" charset="0"/>
              </a:rPr>
              <a:t>Commit to staying engaged throughout this process.</a:t>
            </a:r>
          </a:p>
          <a:p>
            <a:r>
              <a:rPr lang="en-US" sz="3200" b="1" dirty="0">
                <a:solidFill>
                  <a:schemeClr val="tx1"/>
                </a:solidFill>
                <a:latin typeface="Arial Narrow" panose="020B0606020202030204" pitchFamily="34" charset="0"/>
              </a:rPr>
              <a:t>Embrace that this is a new position/role within SSVF programs. We won’t get everything right the first time and its ok (Fail fast to succeed sooner).</a:t>
            </a:r>
            <a:endParaRPr lang="en-US" sz="3200" dirty="0">
              <a:solidFill>
                <a:schemeClr val="tx1"/>
              </a:solidFill>
              <a:latin typeface="Arial Narrow" panose="020B0606020202030204" pitchFamily="34" charset="0"/>
            </a:endParaRPr>
          </a:p>
          <a:p>
            <a:endParaRPr lang="en-US" sz="3800" b="1" dirty="0">
              <a:solidFill>
                <a:schemeClr val="tx1"/>
              </a:solidFill>
              <a:latin typeface="Arial Narrow" panose="020B0606020202030204" pitchFamily="34" charset="0"/>
            </a:endParaRPr>
          </a:p>
          <a:p>
            <a:pPr marL="457200" lvl="1" indent="0">
              <a:buNone/>
            </a:pPr>
            <a:endParaRPr lang="en-US" dirty="0"/>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8</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Community Norms for CoP</a:t>
            </a:r>
          </a:p>
        </p:txBody>
      </p:sp>
    </p:spTree>
    <p:extLst>
      <p:ext uri="{BB962C8B-B14F-4D97-AF65-F5344CB8AC3E}">
        <p14:creationId xmlns:p14="http://schemas.microsoft.com/office/powerpoint/2010/main" val="120748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CA6-8478-4858-AD92-41D8563E7F29}"/>
              </a:ext>
            </a:extLst>
          </p:cNvPr>
          <p:cNvSpPr>
            <a:spLocks noGrp="1"/>
          </p:cNvSpPr>
          <p:nvPr>
            <p:ph type="title"/>
          </p:nvPr>
        </p:nvSpPr>
        <p:spPr/>
        <p:txBody>
          <a:bodyPr/>
          <a:lstStyle/>
          <a:p>
            <a:r>
              <a:rPr lang="en-US" dirty="0"/>
              <a:t>Ssvf and hud-vash coordination in response to covid-19</a:t>
            </a:r>
          </a:p>
        </p:txBody>
      </p:sp>
      <p:sp>
        <p:nvSpPr>
          <p:cNvPr id="3" name="Content Placeholder 2">
            <a:extLst>
              <a:ext uri="{FF2B5EF4-FFF2-40B4-BE49-F238E27FC236}">
                <a16:creationId xmlns:a16="http://schemas.microsoft.com/office/drawing/2014/main" id="{6A014323-36AA-4B2E-8E51-1517CD67AFFC}"/>
              </a:ext>
            </a:extLst>
          </p:cNvPr>
          <p:cNvSpPr>
            <a:spLocks noGrp="1"/>
          </p:cNvSpPr>
          <p:nvPr>
            <p:ph idx="1"/>
          </p:nvPr>
        </p:nvSpPr>
        <p:spPr>
          <a:xfrm>
            <a:off x="363992" y="1733147"/>
            <a:ext cx="11218408" cy="4988327"/>
          </a:xfrm>
        </p:spPr>
        <p:txBody>
          <a:bodyPr>
            <a:normAutofit fontScale="77500" lnSpcReduction="20000"/>
          </a:bodyPr>
          <a:lstStyle/>
          <a:p>
            <a:r>
              <a:rPr lang="en-US" sz="3800" b="1" dirty="0">
                <a:solidFill>
                  <a:schemeClr val="tx1"/>
                </a:solidFill>
                <a:latin typeface="Arial Narrow" panose="020B0606020202030204" pitchFamily="34" charset="0"/>
              </a:rPr>
              <a:t>Housing First: </a:t>
            </a:r>
            <a:r>
              <a:rPr lang="en-US" sz="3800" dirty="0">
                <a:solidFill>
                  <a:schemeClr val="tx1"/>
                </a:solidFill>
                <a:latin typeface="Arial Narrow" panose="020B0606020202030204" pitchFamily="34" charset="0"/>
              </a:rPr>
              <a:t>Obtaining and keeping housing assistance is not based on income, ability to maintain sobriety, recovery or other pre-requisites beyond basic program policies</a:t>
            </a:r>
          </a:p>
          <a:p>
            <a:endParaRPr lang="en-US" sz="3800" dirty="0">
              <a:solidFill>
                <a:schemeClr val="tx1"/>
              </a:solidFill>
              <a:latin typeface="Arial Narrow" panose="020B0606020202030204" pitchFamily="34" charset="0"/>
            </a:endParaRPr>
          </a:p>
          <a:p>
            <a:r>
              <a:rPr lang="en-US" sz="3800" b="1" dirty="0">
                <a:solidFill>
                  <a:schemeClr val="tx1"/>
                </a:solidFill>
                <a:latin typeface="Arial Narrow" panose="020B0606020202030204" pitchFamily="34" charset="0"/>
              </a:rPr>
              <a:t>Veteran Choice: </a:t>
            </a:r>
            <a:r>
              <a:rPr lang="en-US" sz="3800" dirty="0">
                <a:solidFill>
                  <a:schemeClr val="tx1"/>
                </a:solidFill>
                <a:latin typeface="Arial Narrow" panose="020B0606020202030204" pitchFamily="34" charset="0"/>
              </a:rPr>
              <a:t>Veterans choose where they want to live (as feasible), the types of services they want to engage in (including related to health) and how their service and treatment plans are implemented.</a:t>
            </a:r>
          </a:p>
          <a:p>
            <a:endParaRPr lang="en-US" sz="3800" dirty="0">
              <a:solidFill>
                <a:schemeClr val="tx1"/>
              </a:solidFill>
              <a:latin typeface="Arial Narrow" panose="020B0606020202030204" pitchFamily="34" charset="0"/>
            </a:endParaRPr>
          </a:p>
          <a:p>
            <a:r>
              <a:rPr lang="en-US" sz="3800" b="1" dirty="0">
                <a:solidFill>
                  <a:schemeClr val="tx1"/>
                </a:solidFill>
                <a:latin typeface="Arial Narrow" panose="020B0606020202030204" pitchFamily="34" charset="0"/>
              </a:rPr>
              <a:t>Crisis Response: </a:t>
            </a:r>
            <a:r>
              <a:rPr lang="en-US" sz="3800" dirty="0">
                <a:solidFill>
                  <a:schemeClr val="tx1"/>
                </a:solidFill>
                <a:latin typeface="Arial Narrow" panose="020B0606020202030204" pitchFamily="34" charset="0"/>
              </a:rPr>
              <a:t>Homelessness is a crisis, particularly with COVID-19 – we must respond NOW.</a:t>
            </a:r>
          </a:p>
          <a:p>
            <a:endParaRPr lang="en-US" sz="3800" b="1" dirty="0">
              <a:solidFill>
                <a:schemeClr val="tx1"/>
              </a:solidFill>
              <a:latin typeface="Arial Narrow" panose="020B0606020202030204" pitchFamily="34" charset="0"/>
            </a:endParaRPr>
          </a:p>
          <a:p>
            <a:pPr marL="0" indent="0" algn="ctr">
              <a:buNone/>
            </a:pPr>
            <a:r>
              <a:rPr lang="en-US" sz="3800" b="1" dirty="0">
                <a:solidFill>
                  <a:schemeClr val="tx1"/>
                </a:solidFill>
                <a:latin typeface="Arial Narrow" panose="020B0606020202030204" pitchFamily="34" charset="0"/>
              </a:rPr>
              <a:t>We are ending homelessness, not solving all poverty or life challenges. No Veteran should be homeless (hard stop).</a:t>
            </a:r>
          </a:p>
          <a:p>
            <a:pPr marL="457200" lvl="1" indent="0">
              <a:buNone/>
            </a:pPr>
            <a:endParaRPr lang="en-US" dirty="0"/>
          </a:p>
          <a:p>
            <a:endParaRPr lang="en-US" dirty="0"/>
          </a:p>
        </p:txBody>
      </p:sp>
      <p:sp>
        <p:nvSpPr>
          <p:cNvPr id="6" name="Slide Number Placeholder 5">
            <a:extLst>
              <a:ext uri="{FF2B5EF4-FFF2-40B4-BE49-F238E27FC236}">
                <a16:creationId xmlns:a16="http://schemas.microsoft.com/office/drawing/2014/main" id="{6A4AA2C0-A4CA-4E1F-8C35-568ED3F28BA5}"/>
              </a:ext>
            </a:extLst>
          </p:cNvPr>
          <p:cNvSpPr>
            <a:spLocks noGrp="1"/>
          </p:cNvSpPr>
          <p:nvPr>
            <p:ph type="sldNum" sz="quarter" idx="12"/>
          </p:nvPr>
        </p:nvSpPr>
        <p:spPr/>
        <p:txBody>
          <a:bodyPr/>
          <a:lstStyle/>
          <a:p>
            <a:fld id="{A829F25A-84D3-4F9E-BD6A-3ADD05BBF9F6}" type="slidenum">
              <a:rPr lang="en-US" altLang="en-US" smtClean="0"/>
              <a:pPr/>
              <a:t>9</a:t>
            </a:fld>
            <a:endParaRPr lang="en-US" altLang="en-US" dirty="0"/>
          </a:p>
        </p:txBody>
      </p:sp>
      <p:sp>
        <p:nvSpPr>
          <p:cNvPr id="8" name="Title 1"/>
          <p:cNvSpPr txBox="1">
            <a:spLocks/>
          </p:cNvSpPr>
          <p:nvPr/>
        </p:nvSpPr>
        <p:spPr>
          <a:xfrm>
            <a:off x="469119" y="198438"/>
            <a:ext cx="10058764"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2200" kern="1200" cap="all" baseline="0">
                <a:solidFill>
                  <a:schemeClr val="bg1"/>
                </a:solidFill>
                <a:latin typeface="Georgia"/>
                <a:ea typeface="+mj-ea"/>
                <a:cs typeface="+mj-cs"/>
              </a:defRPr>
            </a:lvl1pPr>
          </a:lstStyle>
          <a:p>
            <a:r>
              <a:rPr lang="en-US" sz="6000" b="1" cap="none" dirty="0">
                <a:solidFill>
                  <a:schemeClr val="tx1"/>
                </a:solidFill>
                <a:latin typeface="Arial Narrow" panose="020B0606020202030204" pitchFamily="34" charset="0"/>
              </a:rPr>
              <a:t>Shared Principles of all SSVF</a:t>
            </a:r>
          </a:p>
        </p:txBody>
      </p:sp>
    </p:spTree>
    <p:extLst>
      <p:ext uri="{BB962C8B-B14F-4D97-AF65-F5344CB8AC3E}">
        <p14:creationId xmlns:p14="http://schemas.microsoft.com/office/powerpoint/2010/main" val="1310983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3708</TotalTime>
  <Words>2201</Words>
  <Application>Microsoft Office PowerPoint</Application>
  <PresentationFormat>Widescreen</PresentationFormat>
  <Paragraphs>297</Paragraphs>
  <Slides>38</Slides>
  <Notes>38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38</vt:i4>
      </vt:variant>
    </vt:vector>
  </HeadingPairs>
  <TitlesOfParts>
    <vt:vector size="48" baseType="lpstr">
      <vt:lpstr>Arial</vt:lpstr>
      <vt:lpstr>Arial Narrow</vt:lpstr>
      <vt:lpstr>Calibri</vt:lpstr>
      <vt:lpstr>Calibri Light</vt:lpstr>
      <vt:lpstr>Franklin Gothic Demi</vt:lpstr>
      <vt:lpstr>Georgia</vt:lpstr>
      <vt:lpstr>Office Theme</vt:lpstr>
      <vt:lpstr>1_Office Theme</vt:lpstr>
      <vt:lpstr>2_Office Theme</vt:lpstr>
      <vt:lpstr>3_Office Theme</vt:lpstr>
      <vt:lpstr>SSVF Health Care Navigator Community of Practice</vt:lpstr>
      <vt:lpstr>VA and TA Facilitator Introductions </vt:lpstr>
      <vt:lpstr>Introductions </vt:lpstr>
      <vt:lpstr>What is a CoP?</vt:lpstr>
      <vt:lpstr>Strengths of CoP’s</vt:lpstr>
      <vt:lpstr>Health Care Navigator COP</vt:lpstr>
      <vt:lpstr>What processes, protocols or service considerations need to improve to ensure the Veteran is quickly linked to and provided the appropriate level of health care navigation support?    How do we improve the experience for the Veteran while receiving services?  How do we build OUR role and system to better meet the VETERAN’S needs, desires and goals? </vt:lpstr>
      <vt:lpstr>Ssvf and hud-vash coordination in response to covid-19</vt:lpstr>
      <vt:lpstr>Ssvf and hud-vash coordination in response to covid-19</vt:lpstr>
      <vt:lpstr>Health Care Navigator Role </vt:lpstr>
      <vt:lpstr>Ssvf and hud-vash coordination in response to covid-19</vt:lpstr>
      <vt:lpstr>Ssvf and hud-vash coordination in response to covid-19</vt:lpstr>
      <vt:lpstr>Ssvf and hud-vash coordination in response to covid-19</vt:lpstr>
      <vt:lpstr>Ssvf and hud-vash coordination in response to covid-19</vt:lpstr>
      <vt:lpstr>Ssvf and hud-vash coordination in response to covid-19</vt:lpstr>
      <vt:lpstr>Sample Role Chart </vt:lpstr>
      <vt:lpstr>Ssvf and hud-vash coordination in response to covid-19</vt:lpstr>
      <vt:lpstr>Ssvf and hud-vash coordination in response to covid-19</vt:lpstr>
      <vt:lpstr>Ssvf and hud-vash coordination in response to covid-19</vt:lpstr>
      <vt:lpstr>Ssvf and hud-vash coordination in response to covid-19</vt:lpstr>
      <vt:lpstr>Veteran Demographics  </vt:lpstr>
      <vt:lpstr>Ssvf and hud-vash coordination in response to covid-19</vt:lpstr>
      <vt:lpstr>Ssvf and hud-vash coordination in response to covid-19</vt:lpstr>
      <vt:lpstr>Ssvf and hud-vash coordination in response to covid-19</vt:lpstr>
      <vt:lpstr>Ssvf and hud-vash coordination in response to covid-19</vt:lpstr>
      <vt:lpstr>Disparities and Inequities </vt:lpstr>
      <vt:lpstr>Quick Poll: What is a reason or reasons that a group of people might experience health disparities? </vt:lpstr>
      <vt:lpstr>Ssvf and hud-vash coordination in response to covid-19</vt:lpstr>
      <vt:lpstr>Ssvf and hud-vash coordination in response to covid-19</vt:lpstr>
      <vt:lpstr>Ssvf and hud-vash coordination in response to covid-19</vt:lpstr>
      <vt:lpstr>Next Steps  </vt:lpstr>
      <vt:lpstr>Ssvf and hud-vash coordination in response to covid-19</vt:lpstr>
      <vt:lpstr>Ssvf and hud-vash coordination in response to covid-19</vt:lpstr>
      <vt:lpstr>PowerPoint Presentation</vt:lpstr>
      <vt:lpstr> </vt:lpstr>
      <vt:lpstr>Process Flow</vt:lpstr>
      <vt:lpstr>Process Flow continued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Allen</dc:creator>
  <cp:lastModifiedBy>Morrissett, Catherine 'Katie' A (VACO)</cp:lastModifiedBy>
  <cp:revision>93</cp:revision>
  <cp:lastPrinted>2020-09-10T19:39:13Z</cp:lastPrinted>
  <dcterms:created xsi:type="dcterms:W3CDTF">2020-03-30T12:20:25Z</dcterms:created>
  <dcterms:modified xsi:type="dcterms:W3CDTF">2021-02-11T19:58:57Z</dcterms:modified>
</cp:coreProperties>
</file>